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mv" ContentType="video/x-ms-wm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4660"/>
  </p:normalViewPr>
  <p:slideViewPr>
    <p:cSldViewPr snapToGrid="0">
      <p:cViewPr varScale="1">
        <p:scale>
          <a:sx n="89" d="100"/>
          <a:sy n="89" d="100"/>
        </p:scale>
        <p:origin x="43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992ADEB-2277-4B91-BAB5-2EB0C0D1D13F}" type="doc">
      <dgm:prSet loTypeId="urn:microsoft.com/office/officeart/2005/8/layout/process1" loCatId="process" qsTypeId="urn:microsoft.com/office/officeart/2005/8/quickstyle/simple1" qsCatId="simple" csTypeId="urn:microsoft.com/office/officeart/2005/8/colors/accent2_1" csCatId="accent2" phldr="1"/>
      <dgm:spPr/>
    </dgm:pt>
    <dgm:pt modelId="{D56A4421-1C9F-4FF5-97BB-C7F030DF4D0B}">
      <dgm:prSet phldrT="[Texto]"/>
      <dgm:spPr/>
      <dgm:t>
        <a:bodyPr/>
        <a:lstStyle/>
        <a:p>
          <a:r>
            <a:rPr lang="es-ES" dirty="0" smtClean="0"/>
            <a:t>Solicitud de cancelación.</a:t>
          </a:r>
          <a:endParaRPr lang="es-ES" dirty="0"/>
        </a:p>
      </dgm:t>
    </dgm:pt>
    <dgm:pt modelId="{92957D8D-25CC-4EC6-923B-2E674CE17D52}" type="parTrans" cxnId="{3213E683-4FF9-4852-8074-91C729F44944}">
      <dgm:prSet/>
      <dgm:spPr/>
      <dgm:t>
        <a:bodyPr/>
        <a:lstStyle/>
        <a:p>
          <a:endParaRPr lang="es-ES"/>
        </a:p>
      </dgm:t>
    </dgm:pt>
    <dgm:pt modelId="{FB1ED0F3-7A4D-417A-A3E5-FE80D894993B}" type="sibTrans" cxnId="{3213E683-4FF9-4852-8074-91C729F44944}">
      <dgm:prSet/>
      <dgm:spPr/>
      <dgm:t>
        <a:bodyPr/>
        <a:lstStyle/>
        <a:p>
          <a:endParaRPr lang="es-ES"/>
        </a:p>
      </dgm:t>
    </dgm:pt>
    <dgm:pt modelId="{D3C4F530-E472-4295-AA77-51F323DF962A}">
      <dgm:prSet phldrT="[Texto]"/>
      <dgm:spPr/>
      <dgm:t>
        <a:bodyPr/>
        <a:lstStyle/>
        <a:p>
          <a:r>
            <a:rPr lang="es-ES" dirty="0" smtClean="0"/>
            <a:t>Se almacena en </a:t>
          </a:r>
          <a:r>
            <a:rPr lang="es-ES" dirty="0" smtClean="0"/>
            <a:t>una </a:t>
          </a:r>
          <a:r>
            <a:rPr lang="es-ES" dirty="0" smtClean="0"/>
            <a:t>base de datos. </a:t>
          </a:r>
          <a:endParaRPr lang="es-ES" dirty="0"/>
        </a:p>
      </dgm:t>
    </dgm:pt>
    <dgm:pt modelId="{BFF24DBA-F3AA-4A3D-BBBA-56CF6C808B23}" type="parTrans" cxnId="{22680784-3CDC-47D0-B94F-83DDE336B535}">
      <dgm:prSet/>
      <dgm:spPr/>
      <dgm:t>
        <a:bodyPr/>
        <a:lstStyle/>
        <a:p>
          <a:endParaRPr lang="es-ES"/>
        </a:p>
      </dgm:t>
    </dgm:pt>
    <dgm:pt modelId="{EAEF9CA1-E4CD-4095-91A4-55AE6F9B52A3}" type="sibTrans" cxnId="{22680784-3CDC-47D0-B94F-83DDE336B535}">
      <dgm:prSet/>
      <dgm:spPr/>
      <dgm:t>
        <a:bodyPr/>
        <a:lstStyle/>
        <a:p>
          <a:endParaRPr lang="es-ES"/>
        </a:p>
      </dgm:t>
    </dgm:pt>
    <dgm:pt modelId="{CCDF5216-9225-4222-94DE-286048DC3412}">
      <dgm:prSet phldrT="[Texto]"/>
      <dgm:spPr/>
      <dgm:t>
        <a:bodyPr/>
        <a:lstStyle/>
        <a:p>
          <a:r>
            <a:rPr lang="es-ES" dirty="0" smtClean="0"/>
            <a:t>Un programa automatizado realiza la consulta para verificar las solicitudes que están en la tabla anterior</a:t>
          </a:r>
          <a:endParaRPr lang="es-ES" dirty="0"/>
        </a:p>
      </dgm:t>
    </dgm:pt>
    <dgm:pt modelId="{D1CCACC3-BE72-4D30-AF94-6A29E92FE2B6}" type="parTrans" cxnId="{27BD9258-9BC3-4BD4-86AF-4DF1CD84A8E5}">
      <dgm:prSet/>
      <dgm:spPr/>
      <dgm:t>
        <a:bodyPr/>
        <a:lstStyle/>
        <a:p>
          <a:endParaRPr lang="es-ES"/>
        </a:p>
      </dgm:t>
    </dgm:pt>
    <dgm:pt modelId="{56866844-C2E9-4952-A45B-A6288C256018}" type="sibTrans" cxnId="{27BD9258-9BC3-4BD4-86AF-4DF1CD84A8E5}">
      <dgm:prSet/>
      <dgm:spPr/>
      <dgm:t>
        <a:bodyPr/>
        <a:lstStyle/>
        <a:p>
          <a:endParaRPr lang="es-ES"/>
        </a:p>
      </dgm:t>
    </dgm:pt>
    <dgm:pt modelId="{FF5F2F5F-2BA4-4CFD-BBD3-A798525329DA}">
      <dgm:prSet phldrT="[Texto]"/>
      <dgm:spPr/>
      <dgm:t>
        <a:bodyPr/>
        <a:lstStyle/>
        <a:p>
          <a:r>
            <a:rPr lang="es-ES" dirty="0" smtClean="0"/>
            <a:t>Dicho programa funciona cada hora y se comunica con el </a:t>
          </a:r>
          <a:r>
            <a:rPr lang="es-ES" dirty="0" smtClean="0"/>
            <a:t>SAT </a:t>
          </a:r>
          <a:r>
            <a:rPr lang="es-ES" dirty="0" smtClean="0"/>
            <a:t>para mandar la solicitud de cancelación.</a:t>
          </a:r>
          <a:endParaRPr lang="es-ES" dirty="0"/>
        </a:p>
      </dgm:t>
    </dgm:pt>
    <dgm:pt modelId="{A63ADE5A-94CE-4338-8F75-515429BB0844}" type="parTrans" cxnId="{9CD4083F-71D3-4EF1-A420-BEC4A3DDAC60}">
      <dgm:prSet/>
      <dgm:spPr/>
      <dgm:t>
        <a:bodyPr/>
        <a:lstStyle/>
        <a:p>
          <a:endParaRPr lang="es-ES"/>
        </a:p>
      </dgm:t>
    </dgm:pt>
    <dgm:pt modelId="{4CB46917-A15F-4F61-A07F-6FE71BDE0E67}" type="sibTrans" cxnId="{9CD4083F-71D3-4EF1-A420-BEC4A3DDAC60}">
      <dgm:prSet/>
      <dgm:spPr/>
      <dgm:t>
        <a:bodyPr/>
        <a:lstStyle/>
        <a:p>
          <a:endParaRPr lang="es-ES"/>
        </a:p>
      </dgm:t>
    </dgm:pt>
    <dgm:pt modelId="{EAB0F79A-4A8C-4E01-842A-335221C92139}">
      <dgm:prSet phldrT="[Texto]"/>
      <dgm:spPr/>
      <dgm:t>
        <a:bodyPr/>
        <a:lstStyle/>
        <a:p>
          <a:r>
            <a:rPr lang="es-ES" dirty="0" smtClean="0"/>
            <a:t>Se actualiza la el estado del comprobante que se canceló.</a:t>
          </a:r>
          <a:endParaRPr lang="es-ES" dirty="0"/>
        </a:p>
      </dgm:t>
    </dgm:pt>
    <dgm:pt modelId="{8AD1FA6C-B5FE-447F-BA0B-5872E239166C}" type="parTrans" cxnId="{A1FDD7AF-16C2-4D62-9E31-251128880131}">
      <dgm:prSet/>
      <dgm:spPr/>
      <dgm:t>
        <a:bodyPr/>
        <a:lstStyle/>
        <a:p>
          <a:endParaRPr lang="es-ES"/>
        </a:p>
      </dgm:t>
    </dgm:pt>
    <dgm:pt modelId="{74B742AA-5A25-4DA2-BA1E-7A835FF3C7C7}" type="sibTrans" cxnId="{A1FDD7AF-16C2-4D62-9E31-251128880131}">
      <dgm:prSet/>
      <dgm:spPr/>
      <dgm:t>
        <a:bodyPr/>
        <a:lstStyle/>
        <a:p>
          <a:endParaRPr lang="es-ES"/>
        </a:p>
      </dgm:t>
    </dgm:pt>
    <dgm:pt modelId="{A1ECBAC8-51E5-4DDF-ACF5-B91F738F917E}" type="pres">
      <dgm:prSet presAssocID="{8992ADEB-2277-4B91-BAB5-2EB0C0D1D13F}" presName="Name0" presStyleCnt="0">
        <dgm:presLayoutVars>
          <dgm:dir/>
          <dgm:resizeHandles val="exact"/>
        </dgm:presLayoutVars>
      </dgm:prSet>
      <dgm:spPr/>
    </dgm:pt>
    <dgm:pt modelId="{2504A725-2199-4DA2-B027-51782B2589CB}" type="pres">
      <dgm:prSet presAssocID="{D56A4421-1C9F-4FF5-97BB-C7F030DF4D0B}" presName="node" presStyleLbl="node1" presStyleIdx="0" presStyleCnt="5">
        <dgm:presLayoutVars>
          <dgm:bulletEnabled val="1"/>
        </dgm:presLayoutVars>
      </dgm:prSet>
      <dgm:spPr/>
      <dgm:t>
        <a:bodyPr/>
        <a:lstStyle/>
        <a:p>
          <a:endParaRPr lang="es-ES"/>
        </a:p>
      </dgm:t>
    </dgm:pt>
    <dgm:pt modelId="{39FCB6D3-329D-432D-B2D5-985D8B65240B}" type="pres">
      <dgm:prSet presAssocID="{FB1ED0F3-7A4D-417A-A3E5-FE80D894993B}" presName="sibTrans" presStyleLbl="sibTrans2D1" presStyleIdx="0" presStyleCnt="4"/>
      <dgm:spPr/>
      <dgm:t>
        <a:bodyPr/>
        <a:lstStyle/>
        <a:p>
          <a:endParaRPr lang="es-MX"/>
        </a:p>
      </dgm:t>
    </dgm:pt>
    <dgm:pt modelId="{C8A91BBD-38DE-452B-9A8E-B4DC0DC84BAD}" type="pres">
      <dgm:prSet presAssocID="{FB1ED0F3-7A4D-417A-A3E5-FE80D894993B}" presName="connectorText" presStyleLbl="sibTrans2D1" presStyleIdx="0" presStyleCnt="4"/>
      <dgm:spPr/>
      <dgm:t>
        <a:bodyPr/>
        <a:lstStyle/>
        <a:p>
          <a:endParaRPr lang="es-MX"/>
        </a:p>
      </dgm:t>
    </dgm:pt>
    <dgm:pt modelId="{D57B2C78-99D3-4CB6-B21E-4B98AB72A005}" type="pres">
      <dgm:prSet presAssocID="{D3C4F530-E472-4295-AA77-51F323DF962A}" presName="node" presStyleLbl="node1" presStyleIdx="1" presStyleCnt="5">
        <dgm:presLayoutVars>
          <dgm:bulletEnabled val="1"/>
        </dgm:presLayoutVars>
      </dgm:prSet>
      <dgm:spPr/>
      <dgm:t>
        <a:bodyPr/>
        <a:lstStyle/>
        <a:p>
          <a:endParaRPr lang="es-ES"/>
        </a:p>
      </dgm:t>
    </dgm:pt>
    <dgm:pt modelId="{413B2DB7-3F29-43BF-981D-6A57EEC305D3}" type="pres">
      <dgm:prSet presAssocID="{EAEF9CA1-E4CD-4095-91A4-55AE6F9B52A3}" presName="sibTrans" presStyleLbl="sibTrans2D1" presStyleIdx="1" presStyleCnt="4"/>
      <dgm:spPr/>
      <dgm:t>
        <a:bodyPr/>
        <a:lstStyle/>
        <a:p>
          <a:endParaRPr lang="es-MX"/>
        </a:p>
      </dgm:t>
    </dgm:pt>
    <dgm:pt modelId="{FB6A17BB-B06A-4A4B-9C62-E1C2A40E39F2}" type="pres">
      <dgm:prSet presAssocID="{EAEF9CA1-E4CD-4095-91A4-55AE6F9B52A3}" presName="connectorText" presStyleLbl="sibTrans2D1" presStyleIdx="1" presStyleCnt="4"/>
      <dgm:spPr/>
      <dgm:t>
        <a:bodyPr/>
        <a:lstStyle/>
        <a:p>
          <a:endParaRPr lang="es-MX"/>
        </a:p>
      </dgm:t>
    </dgm:pt>
    <dgm:pt modelId="{E3CE9A04-296A-4158-ACE2-333E14AE0082}" type="pres">
      <dgm:prSet presAssocID="{CCDF5216-9225-4222-94DE-286048DC3412}" presName="node" presStyleLbl="node1" presStyleIdx="2" presStyleCnt="5">
        <dgm:presLayoutVars>
          <dgm:bulletEnabled val="1"/>
        </dgm:presLayoutVars>
      </dgm:prSet>
      <dgm:spPr/>
      <dgm:t>
        <a:bodyPr/>
        <a:lstStyle/>
        <a:p>
          <a:endParaRPr lang="es-ES"/>
        </a:p>
      </dgm:t>
    </dgm:pt>
    <dgm:pt modelId="{A78FA16D-7A7A-4358-B249-BB4E202700CE}" type="pres">
      <dgm:prSet presAssocID="{56866844-C2E9-4952-A45B-A6288C256018}" presName="sibTrans" presStyleLbl="sibTrans2D1" presStyleIdx="2" presStyleCnt="4"/>
      <dgm:spPr/>
      <dgm:t>
        <a:bodyPr/>
        <a:lstStyle/>
        <a:p>
          <a:endParaRPr lang="es-MX"/>
        </a:p>
      </dgm:t>
    </dgm:pt>
    <dgm:pt modelId="{F3BAB006-0BCF-499F-BF15-EBEAD87FCD00}" type="pres">
      <dgm:prSet presAssocID="{56866844-C2E9-4952-A45B-A6288C256018}" presName="connectorText" presStyleLbl="sibTrans2D1" presStyleIdx="2" presStyleCnt="4"/>
      <dgm:spPr/>
      <dgm:t>
        <a:bodyPr/>
        <a:lstStyle/>
        <a:p>
          <a:endParaRPr lang="es-MX"/>
        </a:p>
      </dgm:t>
    </dgm:pt>
    <dgm:pt modelId="{F0AB116F-CEF2-4536-9CE0-94070B5F78E7}" type="pres">
      <dgm:prSet presAssocID="{FF5F2F5F-2BA4-4CFD-BBD3-A798525329DA}" presName="node" presStyleLbl="node1" presStyleIdx="3" presStyleCnt="5">
        <dgm:presLayoutVars>
          <dgm:bulletEnabled val="1"/>
        </dgm:presLayoutVars>
      </dgm:prSet>
      <dgm:spPr/>
      <dgm:t>
        <a:bodyPr/>
        <a:lstStyle/>
        <a:p>
          <a:endParaRPr lang="es-ES"/>
        </a:p>
      </dgm:t>
    </dgm:pt>
    <dgm:pt modelId="{47B1AC38-DB89-4F0B-A00F-30F15DF9613D}" type="pres">
      <dgm:prSet presAssocID="{4CB46917-A15F-4F61-A07F-6FE71BDE0E67}" presName="sibTrans" presStyleLbl="sibTrans2D1" presStyleIdx="3" presStyleCnt="4"/>
      <dgm:spPr/>
      <dgm:t>
        <a:bodyPr/>
        <a:lstStyle/>
        <a:p>
          <a:endParaRPr lang="es-MX"/>
        </a:p>
      </dgm:t>
    </dgm:pt>
    <dgm:pt modelId="{3A29E10D-5618-4B4D-A089-18C8767A2E41}" type="pres">
      <dgm:prSet presAssocID="{4CB46917-A15F-4F61-A07F-6FE71BDE0E67}" presName="connectorText" presStyleLbl="sibTrans2D1" presStyleIdx="3" presStyleCnt="4"/>
      <dgm:spPr/>
      <dgm:t>
        <a:bodyPr/>
        <a:lstStyle/>
        <a:p>
          <a:endParaRPr lang="es-MX"/>
        </a:p>
      </dgm:t>
    </dgm:pt>
    <dgm:pt modelId="{589125F9-0313-4EDE-81D9-FCB919174C9E}" type="pres">
      <dgm:prSet presAssocID="{EAB0F79A-4A8C-4E01-842A-335221C92139}" presName="node" presStyleLbl="node1" presStyleIdx="4" presStyleCnt="5">
        <dgm:presLayoutVars>
          <dgm:bulletEnabled val="1"/>
        </dgm:presLayoutVars>
      </dgm:prSet>
      <dgm:spPr/>
      <dgm:t>
        <a:bodyPr/>
        <a:lstStyle/>
        <a:p>
          <a:endParaRPr lang="es-ES"/>
        </a:p>
      </dgm:t>
    </dgm:pt>
  </dgm:ptLst>
  <dgm:cxnLst>
    <dgm:cxn modelId="{2AB9ED77-FC72-49DB-A386-5E216F679BFA}" type="presOf" srcId="{EAB0F79A-4A8C-4E01-842A-335221C92139}" destId="{589125F9-0313-4EDE-81D9-FCB919174C9E}" srcOrd="0" destOrd="0" presId="urn:microsoft.com/office/officeart/2005/8/layout/process1"/>
    <dgm:cxn modelId="{9CD4083F-71D3-4EF1-A420-BEC4A3DDAC60}" srcId="{8992ADEB-2277-4B91-BAB5-2EB0C0D1D13F}" destId="{FF5F2F5F-2BA4-4CFD-BBD3-A798525329DA}" srcOrd="3" destOrd="0" parTransId="{A63ADE5A-94CE-4338-8F75-515429BB0844}" sibTransId="{4CB46917-A15F-4F61-A07F-6FE71BDE0E67}"/>
    <dgm:cxn modelId="{54547A98-7D94-4E81-BC14-6345FCB5881F}" type="presOf" srcId="{FB1ED0F3-7A4D-417A-A3E5-FE80D894993B}" destId="{39FCB6D3-329D-432D-B2D5-985D8B65240B}" srcOrd="0" destOrd="0" presId="urn:microsoft.com/office/officeart/2005/8/layout/process1"/>
    <dgm:cxn modelId="{2AAD8C0C-1580-425B-A492-11F8E803F0F7}" type="presOf" srcId="{FB1ED0F3-7A4D-417A-A3E5-FE80D894993B}" destId="{C8A91BBD-38DE-452B-9A8E-B4DC0DC84BAD}" srcOrd="1" destOrd="0" presId="urn:microsoft.com/office/officeart/2005/8/layout/process1"/>
    <dgm:cxn modelId="{27BD9258-9BC3-4BD4-86AF-4DF1CD84A8E5}" srcId="{8992ADEB-2277-4B91-BAB5-2EB0C0D1D13F}" destId="{CCDF5216-9225-4222-94DE-286048DC3412}" srcOrd="2" destOrd="0" parTransId="{D1CCACC3-BE72-4D30-AF94-6A29E92FE2B6}" sibTransId="{56866844-C2E9-4952-A45B-A6288C256018}"/>
    <dgm:cxn modelId="{4E9AA7A9-E020-4376-A24C-9CFA601243EA}" type="presOf" srcId="{EAEF9CA1-E4CD-4095-91A4-55AE6F9B52A3}" destId="{413B2DB7-3F29-43BF-981D-6A57EEC305D3}" srcOrd="0" destOrd="0" presId="urn:microsoft.com/office/officeart/2005/8/layout/process1"/>
    <dgm:cxn modelId="{E51E74A2-CA30-4A89-90D0-94DB484ACE9F}" type="presOf" srcId="{4CB46917-A15F-4F61-A07F-6FE71BDE0E67}" destId="{47B1AC38-DB89-4F0B-A00F-30F15DF9613D}" srcOrd="0" destOrd="0" presId="urn:microsoft.com/office/officeart/2005/8/layout/process1"/>
    <dgm:cxn modelId="{A6090CD3-AC1B-4E66-8681-72DC2A03499A}" type="presOf" srcId="{56866844-C2E9-4952-A45B-A6288C256018}" destId="{A78FA16D-7A7A-4358-B249-BB4E202700CE}" srcOrd="0" destOrd="0" presId="urn:microsoft.com/office/officeart/2005/8/layout/process1"/>
    <dgm:cxn modelId="{4EC0C82D-3409-43AA-B19B-112D9D98B211}" type="presOf" srcId="{D56A4421-1C9F-4FF5-97BB-C7F030DF4D0B}" destId="{2504A725-2199-4DA2-B027-51782B2589CB}" srcOrd="0" destOrd="0" presId="urn:microsoft.com/office/officeart/2005/8/layout/process1"/>
    <dgm:cxn modelId="{94E53930-57A9-4F90-ABA2-8ABA94A73400}" type="presOf" srcId="{FF5F2F5F-2BA4-4CFD-BBD3-A798525329DA}" destId="{F0AB116F-CEF2-4536-9CE0-94070B5F78E7}" srcOrd="0" destOrd="0" presId="urn:microsoft.com/office/officeart/2005/8/layout/process1"/>
    <dgm:cxn modelId="{548DC2E8-AC80-4E43-B81F-59C930972AB0}" type="presOf" srcId="{D3C4F530-E472-4295-AA77-51F323DF962A}" destId="{D57B2C78-99D3-4CB6-B21E-4B98AB72A005}" srcOrd="0" destOrd="0" presId="urn:microsoft.com/office/officeart/2005/8/layout/process1"/>
    <dgm:cxn modelId="{4CF602AE-8591-4642-81F5-E8FC33932117}" type="presOf" srcId="{8992ADEB-2277-4B91-BAB5-2EB0C0D1D13F}" destId="{A1ECBAC8-51E5-4DDF-ACF5-B91F738F917E}" srcOrd="0" destOrd="0" presId="urn:microsoft.com/office/officeart/2005/8/layout/process1"/>
    <dgm:cxn modelId="{22680784-3CDC-47D0-B94F-83DDE336B535}" srcId="{8992ADEB-2277-4B91-BAB5-2EB0C0D1D13F}" destId="{D3C4F530-E472-4295-AA77-51F323DF962A}" srcOrd="1" destOrd="0" parTransId="{BFF24DBA-F3AA-4A3D-BBBA-56CF6C808B23}" sibTransId="{EAEF9CA1-E4CD-4095-91A4-55AE6F9B52A3}"/>
    <dgm:cxn modelId="{C1D64320-C748-4B31-B41D-A91E949D1F4F}" type="presOf" srcId="{CCDF5216-9225-4222-94DE-286048DC3412}" destId="{E3CE9A04-296A-4158-ACE2-333E14AE0082}" srcOrd="0" destOrd="0" presId="urn:microsoft.com/office/officeart/2005/8/layout/process1"/>
    <dgm:cxn modelId="{FE5314CE-C512-4A50-B9FA-186C5CE4487B}" type="presOf" srcId="{EAEF9CA1-E4CD-4095-91A4-55AE6F9B52A3}" destId="{FB6A17BB-B06A-4A4B-9C62-E1C2A40E39F2}" srcOrd="1" destOrd="0" presId="urn:microsoft.com/office/officeart/2005/8/layout/process1"/>
    <dgm:cxn modelId="{3213E683-4FF9-4852-8074-91C729F44944}" srcId="{8992ADEB-2277-4B91-BAB5-2EB0C0D1D13F}" destId="{D56A4421-1C9F-4FF5-97BB-C7F030DF4D0B}" srcOrd="0" destOrd="0" parTransId="{92957D8D-25CC-4EC6-923B-2E674CE17D52}" sibTransId="{FB1ED0F3-7A4D-417A-A3E5-FE80D894993B}"/>
    <dgm:cxn modelId="{5C1B1F40-4A92-4464-B8E8-BAA1BFD410CB}" type="presOf" srcId="{56866844-C2E9-4952-A45B-A6288C256018}" destId="{F3BAB006-0BCF-499F-BF15-EBEAD87FCD00}" srcOrd="1" destOrd="0" presId="urn:microsoft.com/office/officeart/2005/8/layout/process1"/>
    <dgm:cxn modelId="{983639FC-FF4F-4AB3-A335-91258CDC1EDE}" type="presOf" srcId="{4CB46917-A15F-4F61-A07F-6FE71BDE0E67}" destId="{3A29E10D-5618-4B4D-A089-18C8767A2E41}" srcOrd="1" destOrd="0" presId="urn:microsoft.com/office/officeart/2005/8/layout/process1"/>
    <dgm:cxn modelId="{A1FDD7AF-16C2-4D62-9E31-251128880131}" srcId="{8992ADEB-2277-4B91-BAB5-2EB0C0D1D13F}" destId="{EAB0F79A-4A8C-4E01-842A-335221C92139}" srcOrd="4" destOrd="0" parTransId="{8AD1FA6C-B5FE-447F-BA0B-5872E239166C}" sibTransId="{74B742AA-5A25-4DA2-BA1E-7A835FF3C7C7}"/>
    <dgm:cxn modelId="{D954818F-37BD-4828-BD6E-86BF737CF27E}" type="presParOf" srcId="{A1ECBAC8-51E5-4DDF-ACF5-B91F738F917E}" destId="{2504A725-2199-4DA2-B027-51782B2589CB}" srcOrd="0" destOrd="0" presId="urn:microsoft.com/office/officeart/2005/8/layout/process1"/>
    <dgm:cxn modelId="{939BB522-A7A3-414A-BFDE-A8102FC89773}" type="presParOf" srcId="{A1ECBAC8-51E5-4DDF-ACF5-B91F738F917E}" destId="{39FCB6D3-329D-432D-B2D5-985D8B65240B}" srcOrd="1" destOrd="0" presId="urn:microsoft.com/office/officeart/2005/8/layout/process1"/>
    <dgm:cxn modelId="{0D8B5AB6-B20D-4D5B-836B-F39E5594126D}" type="presParOf" srcId="{39FCB6D3-329D-432D-B2D5-985D8B65240B}" destId="{C8A91BBD-38DE-452B-9A8E-B4DC0DC84BAD}" srcOrd="0" destOrd="0" presId="urn:microsoft.com/office/officeart/2005/8/layout/process1"/>
    <dgm:cxn modelId="{1A049CF7-0FB3-487C-AB63-AB3CF91F81C8}" type="presParOf" srcId="{A1ECBAC8-51E5-4DDF-ACF5-B91F738F917E}" destId="{D57B2C78-99D3-4CB6-B21E-4B98AB72A005}" srcOrd="2" destOrd="0" presId="urn:microsoft.com/office/officeart/2005/8/layout/process1"/>
    <dgm:cxn modelId="{B577039C-F4A2-4C46-9DAD-9F253072364A}" type="presParOf" srcId="{A1ECBAC8-51E5-4DDF-ACF5-B91F738F917E}" destId="{413B2DB7-3F29-43BF-981D-6A57EEC305D3}" srcOrd="3" destOrd="0" presId="urn:microsoft.com/office/officeart/2005/8/layout/process1"/>
    <dgm:cxn modelId="{6798BC95-8CCF-4671-9326-B073E9FEFAB0}" type="presParOf" srcId="{413B2DB7-3F29-43BF-981D-6A57EEC305D3}" destId="{FB6A17BB-B06A-4A4B-9C62-E1C2A40E39F2}" srcOrd="0" destOrd="0" presId="urn:microsoft.com/office/officeart/2005/8/layout/process1"/>
    <dgm:cxn modelId="{E3496FCB-356B-4BBF-A6B2-F09DBA013D22}" type="presParOf" srcId="{A1ECBAC8-51E5-4DDF-ACF5-B91F738F917E}" destId="{E3CE9A04-296A-4158-ACE2-333E14AE0082}" srcOrd="4" destOrd="0" presId="urn:microsoft.com/office/officeart/2005/8/layout/process1"/>
    <dgm:cxn modelId="{3B5DD7A6-E02A-49AA-92D5-0A3A18BEF7FC}" type="presParOf" srcId="{A1ECBAC8-51E5-4DDF-ACF5-B91F738F917E}" destId="{A78FA16D-7A7A-4358-B249-BB4E202700CE}" srcOrd="5" destOrd="0" presId="urn:microsoft.com/office/officeart/2005/8/layout/process1"/>
    <dgm:cxn modelId="{A9D59D96-704E-480C-A0F3-2570036C18A0}" type="presParOf" srcId="{A78FA16D-7A7A-4358-B249-BB4E202700CE}" destId="{F3BAB006-0BCF-499F-BF15-EBEAD87FCD00}" srcOrd="0" destOrd="0" presId="urn:microsoft.com/office/officeart/2005/8/layout/process1"/>
    <dgm:cxn modelId="{EF80D02A-5425-4B17-9307-98A4774BA158}" type="presParOf" srcId="{A1ECBAC8-51E5-4DDF-ACF5-B91F738F917E}" destId="{F0AB116F-CEF2-4536-9CE0-94070B5F78E7}" srcOrd="6" destOrd="0" presId="urn:microsoft.com/office/officeart/2005/8/layout/process1"/>
    <dgm:cxn modelId="{75D18A22-19E1-4C21-B0BD-12AC0C7EA1A4}" type="presParOf" srcId="{A1ECBAC8-51E5-4DDF-ACF5-B91F738F917E}" destId="{47B1AC38-DB89-4F0B-A00F-30F15DF9613D}" srcOrd="7" destOrd="0" presId="urn:microsoft.com/office/officeart/2005/8/layout/process1"/>
    <dgm:cxn modelId="{7A2E3684-D841-47A5-9372-947C0A0862A4}" type="presParOf" srcId="{47B1AC38-DB89-4F0B-A00F-30F15DF9613D}" destId="{3A29E10D-5618-4B4D-A089-18C8767A2E41}" srcOrd="0" destOrd="0" presId="urn:microsoft.com/office/officeart/2005/8/layout/process1"/>
    <dgm:cxn modelId="{D1F21751-F943-4523-ACEE-ECC4DE58F0DB}" type="presParOf" srcId="{A1ECBAC8-51E5-4DDF-ACF5-B91F738F917E}" destId="{589125F9-0313-4EDE-81D9-FCB919174C9E}" srcOrd="8"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04A725-2199-4DA2-B027-51782B2589CB}">
      <dsp:nvSpPr>
        <dsp:cNvPr id="0" name=""/>
        <dsp:cNvSpPr/>
      </dsp:nvSpPr>
      <dsp:spPr>
        <a:xfrm>
          <a:off x="5591" y="898791"/>
          <a:ext cx="1733320" cy="2258733"/>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t>Solicitud de cancelación.</a:t>
          </a:r>
          <a:endParaRPr lang="es-ES" sz="1800" kern="1200" dirty="0"/>
        </a:p>
      </dsp:txBody>
      <dsp:txXfrm>
        <a:off x="56358" y="949558"/>
        <a:ext cx="1631786" cy="2157199"/>
      </dsp:txXfrm>
    </dsp:sp>
    <dsp:sp modelId="{39FCB6D3-329D-432D-B2D5-985D8B65240B}">
      <dsp:nvSpPr>
        <dsp:cNvPr id="0" name=""/>
        <dsp:cNvSpPr/>
      </dsp:nvSpPr>
      <dsp:spPr>
        <a:xfrm>
          <a:off x="1912244" y="1813226"/>
          <a:ext cx="367464" cy="429863"/>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s-ES" sz="1400" kern="1200"/>
        </a:p>
      </dsp:txBody>
      <dsp:txXfrm>
        <a:off x="1912244" y="1899199"/>
        <a:ext cx="257225" cy="257917"/>
      </dsp:txXfrm>
    </dsp:sp>
    <dsp:sp modelId="{D57B2C78-99D3-4CB6-B21E-4B98AB72A005}">
      <dsp:nvSpPr>
        <dsp:cNvPr id="0" name=""/>
        <dsp:cNvSpPr/>
      </dsp:nvSpPr>
      <dsp:spPr>
        <a:xfrm>
          <a:off x="2432240" y="898791"/>
          <a:ext cx="1733320" cy="2258733"/>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t>Se almacena en </a:t>
          </a:r>
          <a:r>
            <a:rPr lang="es-ES" sz="1800" kern="1200" dirty="0" smtClean="0"/>
            <a:t>una </a:t>
          </a:r>
          <a:r>
            <a:rPr lang="es-ES" sz="1800" kern="1200" dirty="0" smtClean="0"/>
            <a:t>base de datos. </a:t>
          </a:r>
          <a:endParaRPr lang="es-ES" sz="1800" kern="1200" dirty="0"/>
        </a:p>
      </dsp:txBody>
      <dsp:txXfrm>
        <a:off x="2483007" y="949558"/>
        <a:ext cx="1631786" cy="2157199"/>
      </dsp:txXfrm>
    </dsp:sp>
    <dsp:sp modelId="{413B2DB7-3F29-43BF-981D-6A57EEC305D3}">
      <dsp:nvSpPr>
        <dsp:cNvPr id="0" name=""/>
        <dsp:cNvSpPr/>
      </dsp:nvSpPr>
      <dsp:spPr>
        <a:xfrm>
          <a:off x="4338893" y="1813226"/>
          <a:ext cx="367464" cy="429863"/>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s-ES" sz="1400" kern="1200"/>
        </a:p>
      </dsp:txBody>
      <dsp:txXfrm>
        <a:off x="4338893" y="1899199"/>
        <a:ext cx="257225" cy="257917"/>
      </dsp:txXfrm>
    </dsp:sp>
    <dsp:sp modelId="{E3CE9A04-296A-4158-ACE2-333E14AE0082}">
      <dsp:nvSpPr>
        <dsp:cNvPr id="0" name=""/>
        <dsp:cNvSpPr/>
      </dsp:nvSpPr>
      <dsp:spPr>
        <a:xfrm>
          <a:off x="4858890" y="898791"/>
          <a:ext cx="1733320" cy="2258733"/>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t>Un programa automatizado realiza la consulta para verificar las solicitudes que están en la tabla anterior</a:t>
          </a:r>
          <a:endParaRPr lang="es-ES" sz="1800" kern="1200" dirty="0"/>
        </a:p>
      </dsp:txBody>
      <dsp:txXfrm>
        <a:off x="4909657" y="949558"/>
        <a:ext cx="1631786" cy="2157199"/>
      </dsp:txXfrm>
    </dsp:sp>
    <dsp:sp modelId="{A78FA16D-7A7A-4358-B249-BB4E202700CE}">
      <dsp:nvSpPr>
        <dsp:cNvPr id="0" name=""/>
        <dsp:cNvSpPr/>
      </dsp:nvSpPr>
      <dsp:spPr>
        <a:xfrm>
          <a:off x="6765543" y="1813226"/>
          <a:ext cx="367464" cy="429863"/>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s-ES" sz="1400" kern="1200"/>
        </a:p>
      </dsp:txBody>
      <dsp:txXfrm>
        <a:off x="6765543" y="1899199"/>
        <a:ext cx="257225" cy="257917"/>
      </dsp:txXfrm>
    </dsp:sp>
    <dsp:sp modelId="{F0AB116F-CEF2-4536-9CE0-94070B5F78E7}">
      <dsp:nvSpPr>
        <dsp:cNvPr id="0" name=""/>
        <dsp:cNvSpPr/>
      </dsp:nvSpPr>
      <dsp:spPr>
        <a:xfrm>
          <a:off x="7285539" y="898791"/>
          <a:ext cx="1733320" cy="2258733"/>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t>Dicho programa funciona cada hora y se comunica con el </a:t>
          </a:r>
          <a:r>
            <a:rPr lang="es-ES" sz="1800" kern="1200" dirty="0" smtClean="0"/>
            <a:t>SAT </a:t>
          </a:r>
          <a:r>
            <a:rPr lang="es-ES" sz="1800" kern="1200" dirty="0" smtClean="0"/>
            <a:t>para mandar la solicitud de cancelación.</a:t>
          </a:r>
          <a:endParaRPr lang="es-ES" sz="1800" kern="1200" dirty="0"/>
        </a:p>
      </dsp:txBody>
      <dsp:txXfrm>
        <a:off x="7336306" y="949558"/>
        <a:ext cx="1631786" cy="2157199"/>
      </dsp:txXfrm>
    </dsp:sp>
    <dsp:sp modelId="{47B1AC38-DB89-4F0B-A00F-30F15DF9613D}">
      <dsp:nvSpPr>
        <dsp:cNvPr id="0" name=""/>
        <dsp:cNvSpPr/>
      </dsp:nvSpPr>
      <dsp:spPr>
        <a:xfrm>
          <a:off x="9192192" y="1813226"/>
          <a:ext cx="367464" cy="429863"/>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s-ES" sz="1400" kern="1200"/>
        </a:p>
      </dsp:txBody>
      <dsp:txXfrm>
        <a:off x="9192192" y="1899199"/>
        <a:ext cx="257225" cy="257917"/>
      </dsp:txXfrm>
    </dsp:sp>
    <dsp:sp modelId="{589125F9-0313-4EDE-81D9-FCB919174C9E}">
      <dsp:nvSpPr>
        <dsp:cNvPr id="0" name=""/>
        <dsp:cNvSpPr/>
      </dsp:nvSpPr>
      <dsp:spPr>
        <a:xfrm>
          <a:off x="9712188" y="898791"/>
          <a:ext cx="1733320" cy="2258733"/>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t>Se actualiza la el estado del comprobante que se canceló.</a:t>
          </a:r>
          <a:endParaRPr lang="es-ES" sz="1800" kern="1200" dirty="0"/>
        </a:p>
      </dsp:txBody>
      <dsp:txXfrm>
        <a:off x="9762955" y="949558"/>
        <a:ext cx="1631786" cy="2157199"/>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n-US"/>
          </a:p>
        </p:txBody>
      </p:sp>
      <p:sp>
        <p:nvSpPr>
          <p:cNvPr id="4" name="Marcador de fecha 3"/>
          <p:cNvSpPr>
            <a:spLocks noGrp="1"/>
          </p:cNvSpPr>
          <p:nvPr>
            <p:ph type="dt" sz="half" idx="10"/>
          </p:nvPr>
        </p:nvSpPr>
        <p:spPr/>
        <p:txBody>
          <a:bodyPr/>
          <a:lstStyle/>
          <a:p>
            <a:fld id="{7D2C362D-CC0D-45EF-900C-57331B4E9CC8}" type="datetimeFigureOut">
              <a:rPr lang="en-US" smtClean="0"/>
              <a:t>10/31/2018</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77A3F2D5-8C38-458B-BCD0-C73B134AB4A8}" type="slidenum">
              <a:rPr lang="en-US" smtClean="0"/>
              <a:t>‹Nº›</a:t>
            </a:fld>
            <a:endParaRPr lang="en-US"/>
          </a:p>
        </p:txBody>
      </p:sp>
    </p:spTree>
    <p:extLst>
      <p:ext uri="{BB962C8B-B14F-4D97-AF65-F5344CB8AC3E}">
        <p14:creationId xmlns:p14="http://schemas.microsoft.com/office/powerpoint/2010/main" val="21606296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fld id="{7D2C362D-CC0D-45EF-900C-57331B4E9CC8}" type="datetimeFigureOut">
              <a:rPr lang="en-US" smtClean="0"/>
              <a:t>10/31/2018</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77A3F2D5-8C38-458B-BCD0-C73B134AB4A8}" type="slidenum">
              <a:rPr lang="en-US" smtClean="0"/>
              <a:t>‹Nº›</a:t>
            </a:fld>
            <a:endParaRPr lang="en-US"/>
          </a:p>
        </p:txBody>
      </p:sp>
    </p:spTree>
    <p:extLst>
      <p:ext uri="{BB962C8B-B14F-4D97-AF65-F5344CB8AC3E}">
        <p14:creationId xmlns:p14="http://schemas.microsoft.com/office/powerpoint/2010/main" val="2660556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7D2C362D-CC0D-45EF-900C-57331B4E9CC8}" type="datetimeFigureOut">
              <a:rPr lang="en-US" smtClean="0"/>
              <a:t>10/31/2018</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77A3F2D5-8C38-458B-BCD0-C73B134AB4A8}" type="slidenum">
              <a:rPr lang="en-US" smtClean="0"/>
              <a:t>‹Nº›</a:t>
            </a:fld>
            <a:endParaRPr lang="en-US"/>
          </a:p>
        </p:txBody>
      </p:sp>
    </p:spTree>
    <p:extLst>
      <p:ext uri="{BB962C8B-B14F-4D97-AF65-F5344CB8AC3E}">
        <p14:creationId xmlns:p14="http://schemas.microsoft.com/office/powerpoint/2010/main" val="28024213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Marcador de fecha 4"/>
          <p:cNvSpPr>
            <a:spLocks noGrp="1"/>
          </p:cNvSpPr>
          <p:nvPr>
            <p:ph type="dt" sz="half" idx="10"/>
          </p:nvPr>
        </p:nvSpPr>
        <p:spPr/>
        <p:txBody>
          <a:bodyPr/>
          <a:lstStyle/>
          <a:p>
            <a:fld id="{7D2C362D-CC0D-45EF-900C-57331B4E9CC8}" type="datetimeFigureOut">
              <a:rPr lang="en-US" smtClean="0"/>
              <a:t>10/31/2018</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77A3F2D5-8C38-458B-BCD0-C73B134AB4A8}" type="slidenum">
              <a:rPr lang="en-US" smtClean="0"/>
              <a:t>‹Nº›</a:t>
            </a:fld>
            <a:endParaRPr lang="en-US"/>
          </a:p>
        </p:txBody>
      </p:sp>
    </p:spTree>
    <p:extLst>
      <p:ext uri="{BB962C8B-B14F-4D97-AF65-F5344CB8AC3E}">
        <p14:creationId xmlns:p14="http://schemas.microsoft.com/office/powerpoint/2010/main" val="33807882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Marcador de fecha 6"/>
          <p:cNvSpPr>
            <a:spLocks noGrp="1"/>
          </p:cNvSpPr>
          <p:nvPr>
            <p:ph type="dt" sz="half" idx="10"/>
          </p:nvPr>
        </p:nvSpPr>
        <p:spPr/>
        <p:txBody>
          <a:bodyPr/>
          <a:lstStyle/>
          <a:p>
            <a:fld id="{7D2C362D-CC0D-45EF-900C-57331B4E9CC8}" type="datetimeFigureOut">
              <a:rPr lang="en-US" smtClean="0"/>
              <a:t>10/31/2018</a:t>
            </a:fld>
            <a:endParaRPr lang="en-US"/>
          </a:p>
        </p:txBody>
      </p:sp>
      <p:sp>
        <p:nvSpPr>
          <p:cNvPr id="8" name="Marcador de pie de página 7"/>
          <p:cNvSpPr>
            <a:spLocks noGrp="1"/>
          </p:cNvSpPr>
          <p:nvPr>
            <p:ph type="ftr" sz="quarter" idx="11"/>
          </p:nvPr>
        </p:nvSpPr>
        <p:spPr/>
        <p:txBody>
          <a:bodyPr/>
          <a:lstStyle/>
          <a:p>
            <a:endParaRPr lang="en-US"/>
          </a:p>
        </p:txBody>
      </p:sp>
      <p:sp>
        <p:nvSpPr>
          <p:cNvPr id="9" name="Marcador de número de diapositiva 8"/>
          <p:cNvSpPr>
            <a:spLocks noGrp="1"/>
          </p:cNvSpPr>
          <p:nvPr>
            <p:ph type="sldNum" sz="quarter" idx="12"/>
          </p:nvPr>
        </p:nvSpPr>
        <p:spPr/>
        <p:txBody>
          <a:bodyPr/>
          <a:lstStyle/>
          <a:p>
            <a:fld id="{77A3F2D5-8C38-458B-BCD0-C73B134AB4A8}" type="slidenum">
              <a:rPr lang="en-US" smtClean="0"/>
              <a:t>‹Nº›</a:t>
            </a:fld>
            <a:endParaRPr lang="en-US"/>
          </a:p>
        </p:txBody>
      </p:sp>
    </p:spTree>
    <p:extLst>
      <p:ext uri="{BB962C8B-B14F-4D97-AF65-F5344CB8AC3E}">
        <p14:creationId xmlns:p14="http://schemas.microsoft.com/office/powerpoint/2010/main" val="20223290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fecha 2"/>
          <p:cNvSpPr>
            <a:spLocks noGrp="1"/>
          </p:cNvSpPr>
          <p:nvPr>
            <p:ph type="dt" sz="half" idx="10"/>
          </p:nvPr>
        </p:nvSpPr>
        <p:spPr/>
        <p:txBody>
          <a:bodyPr/>
          <a:lstStyle/>
          <a:p>
            <a:fld id="{7D2C362D-CC0D-45EF-900C-57331B4E9CC8}" type="datetimeFigureOut">
              <a:rPr lang="en-US" smtClean="0"/>
              <a:t>10/31/2018</a:t>
            </a:fld>
            <a:endParaRPr lang="en-US"/>
          </a:p>
        </p:txBody>
      </p:sp>
      <p:sp>
        <p:nvSpPr>
          <p:cNvPr id="4" name="Marcador de pie de página 3"/>
          <p:cNvSpPr>
            <a:spLocks noGrp="1"/>
          </p:cNvSpPr>
          <p:nvPr>
            <p:ph type="ftr" sz="quarter" idx="11"/>
          </p:nvPr>
        </p:nvSpPr>
        <p:spPr/>
        <p:txBody>
          <a:bodyPr/>
          <a:lstStyle/>
          <a:p>
            <a:endParaRPr lang="en-US"/>
          </a:p>
        </p:txBody>
      </p:sp>
      <p:sp>
        <p:nvSpPr>
          <p:cNvPr id="5" name="Marcador de número de diapositiva 4"/>
          <p:cNvSpPr>
            <a:spLocks noGrp="1"/>
          </p:cNvSpPr>
          <p:nvPr>
            <p:ph type="sldNum" sz="quarter" idx="12"/>
          </p:nvPr>
        </p:nvSpPr>
        <p:spPr/>
        <p:txBody>
          <a:bodyPr/>
          <a:lstStyle/>
          <a:p>
            <a:fld id="{77A3F2D5-8C38-458B-BCD0-C73B134AB4A8}" type="slidenum">
              <a:rPr lang="en-US" smtClean="0"/>
              <a:t>‹Nº›</a:t>
            </a:fld>
            <a:endParaRPr lang="en-US"/>
          </a:p>
        </p:txBody>
      </p:sp>
    </p:spTree>
    <p:extLst>
      <p:ext uri="{BB962C8B-B14F-4D97-AF65-F5344CB8AC3E}">
        <p14:creationId xmlns:p14="http://schemas.microsoft.com/office/powerpoint/2010/main" val="4854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D2C362D-CC0D-45EF-900C-57331B4E9CC8}" type="datetimeFigureOut">
              <a:rPr lang="en-US" smtClean="0"/>
              <a:t>10/31/2018</a:t>
            </a:fld>
            <a:endParaRPr lang="en-US"/>
          </a:p>
        </p:txBody>
      </p:sp>
      <p:sp>
        <p:nvSpPr>
          <p:cNvPr id="3" name="Marcador de pie de página 2"/>
          <p:cNvSpPr>
            <a:spLocks noGrp="1"/>
          </p:cNvSpPr>
          <p:nvPr>
            <p:ph type="ftr" sz="quarter" idx="11"/>
          </p:nvPr>
        </p:nvSpPr>
        <p:spPr/>
        <p:txBody>
          <a:bodyPr/>
          <a:lstStyle/>
          <a:p>
            <a:endParaRPr lang="en-US"/>
          </a:p>
        </p:txBody>
      </p:sp>
      <p:sp>
        <p:nvSpPr>
          <p:cNvPr id="4" name="Marcador de número de diapositiva 3"/>
          <p:cNvSpPr>
            <a:spLocks noGrp="1"/>
          </p:cNvSpPr>
          <p:nvPr>
            <p:ph type="sldNum" sz="quarter" idx="12"/>
          </p:nvPr>
        </p:nvSpPr>
        <p:spPr/>
        <p:txBody>
          <a:bodyPr/>
          <a:lstStyle/>
          <a:p>
            <a:fld id="{77A3F2D5-8C38-458B-BCD0-C73B134AB4A8}" type="slidenum">
              <a:rPr lang="en-US" smtClean="0"/>
              <a:t>‹Nº›</a:t>
            </a:fld>
            <a:endParaRPr lang="en-US"/>
          </a:p>
        </p:txBody>
      </p:sp>
    </p:spTree>
    <p:extLst>
      <p:ext uri="{BB962C8B-B14F-4D97-AF65-F5344CB8AC3E}">
        <p14:creationId xmlns:p14="http://schemas.microsoft.com/office/powerpoint/2010/main" val="7123678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7D2C362D-CC0D-45EF-900C-57331B4E9CC8}" type="datetimeFigureOut">
              <a:rPr lang="en-US" smtClean="0"/>
              <a:t>10/31/2018</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77A3F2D5-8C38-458B-BCD0-C73B134AB4A8}" type="slidenum">
              <a:rPr lang="en-US" smtClean="0"/>
              <a:t>‹Nº›</a:t>
            </a:fld>
            <a:endParaRPr lang="en-US"/>
          </a:p>
        </p:txBody>
      </p:sp>
    </p:spTree>
    <p:extLst>
      <p:ext uri="{BB962C8B-B14F-4D97-AF65-F5344CB8AC3E}">
        <p14:creationId xmlns:p14="http://schemas.microsoft.com/office/powerpoint/2010/main" val="26037618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7D2C362D-CC0D-45EF-900C-57331B4E9CC8}" type="datetimeFigureOut">
              <a:rPr lang="en-US" smtClean="0"/>
              <a:t>10/31/2018</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77A3F2D5-8C38-458B-BCD0-C73B134AB4A8}" type="slidenum">
              <a:rPr lang="en-US" smtClean="0"/>
              <a:t>‹Nº›</a:t>
            </a:fld>
            <a:endParaRPr lang="en-US"/>
          </a:p>
        </p:txBody>
      </p:sp>
    </p:spTree>
    <p:extLst>
      <p:ext uri="{BB962C8B-B14F-4D97-AF65-F5344CB8AC3E}">
        <p14:creationId xmlns:p14="http://schemas.microsoft.com/office/powerpoint/2010/main" val="19817992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fld id="{7D2C362D-CC0D-45EF-900C-57331B4E9CC8}" type="datetimeFigureOut">
              <a:rPr lang="en-US" smtClean="0"/>
              <a:t>10/31/2018</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77A3F2D5-8C38-458B-BCD0-C73B134AB4A8}" type="slidenum">
              <a:rPr lang="en-US" smtClean="0"/>
              <a:t>‹Nº›</a:t>
            </a:fld>
            <a:endParaRPr lang="en-US"/>
          </a:p>
        </p:txBody>
      </p:sp>
    </p:spTree>
    <p:extLst>
      <p:ext uri="{BB962C8B-B14F-4D97-AF65-F5344CB8AC3E}">
        <p14:creationId xmlns:p14="http://schemas.microsoft.com/office/powerpoint/2010/main" val="1363250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n-U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fld id="{7D2C362D-CC0D-45EF-900C-57331B4E9CC8}" type="datetimeFigureOut">
              <a:rPr lang="en-US" smtClean="0"/>
              <a:t>10/31/2018</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77A3F2D5-8C38-458B-BCD0-C73B134AB4A8}" type="slidenum">
              <a:rPr lang="en-US" smtClean="0"/>
              <a:t>‹Nº›</a:t>
            </a:fld>
            <a:endParaRPr lang="en-US"/>
          </a:p>
        </p:txBody>
      </p:sp>
    </p:spTree>
    <p:extLst>
      <p:ext uri="{BB962C8B-B14F-4D97-AF65-F5344CB8AC3E}">
        <p14:creationId xmlns:p14="http://schemas.microsoft.com/office/powerpoint/2010/main" val="207225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2C362D-CC0D-45EF-900C-57331B4E9CC8}" type="datetimeFigureOut">
              <a:rPr lang="en-US" smtClean="0"/>
              <a:t>10/31/2018</a:t>
            </a:fld>
            <a:endParaRPr lang="en-U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A3F2D5-8C38-458B-BCD0-C73B134AB4A8}" type="slidenum">
              <a:rPr lang="en-US" smtClean="0"/>
              <a:t>‹Nº›</a:t>
            </a:fld>
            <a:endParaRPr lang="en-US"/>
          </a:p>
        </p:txBody>
      </p:sp>
    </p:spTree>
    <p:extLst>
      <p:ext uri="{BB962C8B-B14F-4D97-AF65-F5344CB8AC3E}">
        <p14:creationId xmlns:p14="http://schemas.microsoft.com/office/powerpoint/2010/main" val="259953890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wmv"/><Relationship Id="rId1" Type="http://schemas.microsoft.com/office/2007/relationships/media" Target="../media/media1.wmv"/><Relationship Id="rId5" Type="http://schemas.openxmlformats.org/officeDocument/2006/relationships/image" Target="../media/image5.png"/><Relationship Id="rId4"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wmv"/><Relationship Id="rId1" Type="http://schemas.microsoft.com/office/2007/relationships/media" Target="../media/media2.wmv"/><Relationship Id="rId5" Type="http://schemas.openxmlformats.org/officeDocument/2006/relationships/image" Target="../media/image6.png"/><Relationship Id="rId4" Type="http://schemas.openxmlformats.org/officeDocument/2006/relationships/image" Target="../media/image1.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3.wmv"/><Relationship Id="rId1" Type="http://schemas.microsoft.com/office/2007/relationships/media" Target="../media/media3.wmv"/><Relationship Id="rId5" Type="http://schemas.openxmlformats.org/officeDocument/2006/relationships/image" Target="../media/image7.png"/><Relationship Id="rId4" Type="http://schemas.openxmlformats.org/officeDocument/2006/relationships/image" Target="../media/image1.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4.wmv"/><Relationship Id="rId1" Type="http://schemas.microsoft.com/office/2007/relationships/media" Target="../media/media4.wmv"/><Relationship Id="rId5" Type="http://schemas.openxmlformats.org/officeDocument/2006/relationships/image" Target="../media/image8.png"/><Relationship Id="rId4" Type="http://schemas.openxmlformats.org/officeDocument/2006/relationships/image" Target="../media/image1.jpeg"/></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5.wmv"/><Relationship Id="rId1" Type="http://schemas.microsoft.com/office/2007/relationships/media" Target="../media/media5.wmv"/><Relationship Id="rId5" Type="http://schemas.openxmlformats.org/officeDocument/2006/relationships/image" Target="../media/image10.png"/><Relationship Id="rId4" Type="http://schemas.openxmlformats.org/officeDocument/2006/relationships/image" Target="../media/image1.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6.wmv"/><Relationship Id="rId1" Type="http://schemas.microsoft.com/office/2007/relationships/media" Target="../media/media6.wmv"/><Relationship Id="rId5" Type="http://schemas.openxmlformats.org/officeDocument/2006/relationships/image" Target="../media/image11.png"/><Relationship Id="rId4" Type="http://schemas.openxmlformats.org/officeDocument/2006/relationships/image" Target="../media/image1.jpe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0 Imagen"/>
          <p:cNvPicPr/>
          <p:nvPr/>
        </p:nvPicPr>
        <p:blipFill rotWithShape="1">
          <a:blip r:embed="rId2" cstate="print">
            <a:extLst>
              <a:ext uri="{28A0092B-C50C-407E-A947-70E740481C1C}">
                <a14:useLocalDpi xmlns:a14="http://schemas.microsoft.com/office/drawing/2010/main" val="0"/>
              </a:ext>
            </a:extLst>
          </a:blip>
          <a:srcRect t="50679"/>
          <a:stretch/>
        </p:blipFill>
        <p:spPr bwMode="auto">
          <a:xfrm>
            <a:off x="0" y="0"/>
            <a:ext cx="12192000" cy="6858000"/>
          </a:xfrm>
          <a:prstGeom prst="rect">
            <a:avLst/>
          </a:prstGeom>
          <a:ln>
            <a:noFill/>
          </a:ln>
          <a:extLst>
            <a:ext uri="{53640926-AAD7-44D8-BBD7-CCE9431645EC}">
              <a14:shadowObscured xmlns:a14="http://schemas.microsoft.com/office/drawing/2010/main"/>
            </a:ext>
          </a:extLst>
        </p:spPr>
      </p:pic>
      <p:sp>
        <p:nvSpPr>
          <p:cNvPr id="2" name="Título 1"/>
          <p:cNvSpPr>
            <a:spLocks noGrp="1"/>
          </p:cNvSpPr>
          <p:nvPr>
            <p:ph type="ctrTitle"/>
          </p:nvPr>
        </p:nvSpPr>
        <p:spPr>
          <a:xfrm>
            <a:off x="1524000" y="1118682"/>
            <a:ext cx="9144000" cy="2387600"/>
          </a:xfrm>
        </p:spPr>
        <p:txBody>
          <a:bodyPr>
            <a:noAutofit/>
          </a:bodyPr>
          <a:lstStyle/>
          <a:p>
            <a:r>
              <a:rPr lang="es-ES" sz="4000" b="1" dirty="0" smtClean="0">
                <a:latin typeface="Arial" panose="020B0604020202020204" pitchFamily="34" charset="0"/>
                <a:cs typeface="Arial" panose="020B0604020202020204" pitchFamily="34" charset="0"/>
              </a:rPr>
              <a:t>NUEVO </a:t>
            </a:r>
            <a:r>
              <a:rPr lang="es-ES" sz="4000" b="1" dirty="0">
                <a:latin typeface="Arial" panose="020B0604020202020204" pitchFamily="34" charset="0"/>
                <a:cs typeface="Arial" panose="020B0604020202020204" pitchFamily="34" charset="0"/>
              </a:rPr>
              <a:t>SISTEMA DE CANCELACIONES DEL SAT IMPLEMENTADO EN EL MÓDULO DE GESTIÓN FISCAL - V10</a:t>
            </a:r>
            <a:endParaRPr lang="en-US" sz="4000" dirty="0">
              <a:latin typeface="Arial" panose="020B0604020202020204" pitchFamily="34" charset="0"/>
              <a:cs typeface="Arial" panose="020B0604020202020204" pitchFamily="34" charset="0"/>
            </a:endParaRPr>
          </a:p>
        </p:txBody>
      </p:sp>
      <p:sp>
        <p:nvSpPr>
          <p:cNvPr id="5" name="Subtítulo 4"/>
          <p:cNvSpPr>
            <a:spLocks noGrp="1"/>
          </p:cNvSpPr>
          <p:nvPr>
            <p:ph type="subTitle" idx="1"/>
          </p:nvPr>
        </p:nvSpPr>
        <p:spPr/>
        <p:txBody>
          <a:bodyPr/>
          <a:lstStyle/>
          <a:p>
            <a:endParaRPr lang="es-MX"/>
          </a:p>
        </p:txBody>
      </p:sp>
    </p:spTree>
    <p:extLst>
      <p:ext uri="{BB962C8B-B14F-4D97-AF65-F5344CB8AC3E}">
        <p14:creationId xmlns:p14="http://schemas.microsoft.com/office/powerpoint/2010/main" val="40400912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0 Imagen"/>
          <p:cNvPicPr/>
          <p:nvPr/>
        </p:nvPicPr>
        <p:blipFill rotWithShape="1">
          <a:blip r:embed="rId2" cstate="print">
            <a:extLst>
              <a:ext uri="{28A0092B-C50C-407E-A947-70E740481C1C}">
                <a14:useLocalDpi xmlns:a14="http://schemas.microsoft.com/office/drawing/2010/main" val="0"/>
              </a:ext>
            </a:extLst>
          </a:blip>
          <a:srcRect t="50679"/>
          <a:stretch/>
        </p:blipFill>
        <p:spPr bwMode="auto">
          <a:xfrm>
            <a:off x="0" y="2475914"/>
            <a:ext cx="12192000" cy="4382086"/>
          </a:xfrm>
          <a:prstGeom prst="rect">
            <a:avLst/>
          </a:prstGeom>
          <a:ln>
            <a:noFill/>
          </a:ln>
          <a:extLst>
            <a:ext uri="{53640926-AAD7-44D8-BBD7-CCE9431645EC}">
              <a14:shadowObscured xmlns:a14="http://schemas.microsoft.com/office/drawing/2010/main"/>
            </a:ext>
          </a:extLst>
        </p:spPr>
      </p:pic>
      <p:sp>
        <p:nvSpPr>
          <p:cNvPr id="2" name="Título 1"/>
          <p:cNvSpPr>
            <a:spLocks noGrp="1"/>
          </p:cNvSpPr>
          <p:nvPr>
            <p:ph type="ctrTitle"/>
          </p:nvPr>
        </p:nvSpPr>
        <p:spPr>
          <a:xfrm>
            <a:off x="4916658" y="242668"/>
            <a:ext cx="2358683" cy="534572"/>
          </a:xfrm>
        </p:spPr>
        <p:txBody>
          <a:bodyPr/>
          <a:lstStyle/>
          <a:p>
            <a:r>
              <a:rPr lang="es-ES" sz="3200" b="1" dirty="0" smtClean="0">
                <a:latin typeface="Arial" panose="020B0604020202020204" pitchFamily="34" charset="0"/>
                <a:cs typeface="Arial" panose="020B0604020202020204" pitchFamily="34" charset="0"/>
              </a:rPr>
              <a:t>RESUMEN</a:t>
            </a:r>
            <a:endParaRPr lang="en-US"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1156509" y="1035734"/>
            <a:ext cx="9144000" cy="2880360"/>
          </a:xfrm>
        </p:spPr>
        <p:txBody>
          <a:bodyPr/>
          <a:lstStyle/>
          <a:p>
            <a:pPr algn="just">
              <a:lnSpc>
                <a:spcPct val="100000"/>
              </a:lnSpc>
            </a:pPr>
            <a:r>
              <a:rPr lang="es-ES" dirty="0"/>
              <a:t>Este documento se especializa en la información necesaria para comprender de manera correcta la funcionabilidad de nuestro sistema de cancelaciones que se encuentra en el módulo de gestión fiscal en la plataforma V10; así como también explicar de la manera más específica los puntos que se tienen que tomar en cuenta para mandar a cancelar los </a:t>
            </a:r>
            <a:r>
              <a:rPr lang="es-ES" dirty="0" err="1"/>
              <a:t>CFDIs</a:t>
            </a:r>
            <a:r>
              <a:rPr lang="es-ES" dirty="0" smtClean="0"/>
              <a:t>.</a:t>
            </a:r>
            <a:endParaRPr lang="en-US" dirty="0"/>
          </a:p>
        </p:txBody>
      </p:sp>
    </p:spTree>
    <p:extLst>
      <p:ext uri="{BB962C8B-B14F-4D97-AF65-F5344CB8AC3E}">
        <p14:creationId xmlns:p14="http://schemas.microsoft.com/office/powerpoint/2010/main" val="20090775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0 Imagen"/>
          <p:cNvPicPr/>
          <p:nvPr/>
        </p:nvPicPr>
        <p:blipFill rotWithShape="1">
          <a:blip r:embed="rId2" cstate="print">
            <a:extLst>
              <a:ext uri="{28A0092B-C50C-407E-A947-70E740481C1C}">
                <a14:useLocalDpi xmlns:a14="http://schemas.microsoft.com/office/drawing/2010/main" val="0"/>
              </a:ext>
            </a:extLst>
          </a:blip>
          <a:srcRect t="50679"/>
          <a:stretch/>
        </p:blipFill>
        <p:spPr bwMode="auto">
          <a:xfrm>
            <a:off x="0" y="2475914"/>
            <a:ext cx="12192000" cy="4382086"/>
          </a:xfrm>
          <a:prstGeom prst="rect">
            <a:avLst/>
          </a:prstGeom>
          <a:ln>
            <a:noFill/>
          </a:ln>
          <a:extLst>
            <a:ext uri="{53640926-AAD7-44D8-BBD7-CCE9431645EC}">
              <a14:shadowObscured xmlns:a14="http://schemas.microsoft.com/office/drawing/2010/main"/>
            </a:ext>
          </a:extLst>
        </p:spPr>
      </p:pic>
      <p:sp>
        <p:nvSpPr>
          <p:cNvPr id="2" name="Título 1"/>
          <p:cNvSpPr>
            <a:spLocks noGrp="1"/>
          </p:cNvSpPr>
          <p:nvPr>
            <p:ph type="ctrTitle"/>
          </p:nvPr>
        </p:nvSpPr>
        <p:spPr>
          <a:xfrm>
            <a:off x="4216205" y="267288"/>
            <a:ext cx="3759590" cy="534572"/>
          </a:xfrm>
        </p:spPr>
        <p:txBody>
          <a:bodyPr>
            <a:noAutofit/>
          </a:bodyPr>
          <a:lstStyle/>
          <a:p>
            <a:r>
              <a:rPr lang="es-ES" sz="3200" b="1" dirty="0" smtClean="0">
                <a:latin typeface="Arial" panose="020B0604020202020204" pitchFamily="34" charset="0"/>
                <a:cs typeface="Arial" panose="020B0604020202020204" pitchFamily="34" charset="0"/>
              </a:rPr>
              <a:t>INTRODUCCIÓN</a:t>
            </a:r>
            <a:endParaRPr lang="en-US"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1147689" y="801860"/>
            <a:ext cx="9896622" cy="2771334"/>
          </a:xfrm>
        </p:spPr>
        <p:txBody>
          <a:bodyPr>
            <a:noAutofit/>
          </a:bodyPr>
          <a:lstStyle/>
          <a:p>
            <a:pPr algn="just">
              <a:lnSpc>
                <a:spcPct val="120000"/>
              </a:lnSpc>
            </a:pPr>
            <a:r>
              <a:rPr lang="es-ES" sz="2000" dirty="0" smtClean="0"/>
              <a:t>El SAT implementa una nueva reforma para hacer las cancelaciones de los comprobantes, esto como medida de poder administrar de manera correcta dichas cancelaciones ya que en </a:t>
            </a:r>
            <a:r>
              <a:rPr lang="es-ES" sz="2000" dirty="0" smtClean="0"/>
              <a:t>ocasiones los emisores cancelaban el comprobante y </a:t>
            </a:r>
            <a:r>
              <a:rPr lang="es-ES" sz="2000" dirty="0" smtClean="0"/>
              <a:t>los receptores no </a:t>
            </a:r>
            <a:r>
              <a:rPr lang="es-ES" sz="2000" dirty="0" smtClean="0"/>
              <a:t>se enteraban de dicha cancelación</a:t>
            </a:r>
            <a:r>
              <a:rPr lang="es-ES" sz="2000" dirty="0" smtClean="0"/>
              <a:t>.</a:t>
            </a:r>
            <a:endParaRPr lang="es-ES" sz="2000" dirty="0" smtClean="0"/>
          </a:p>
          <a:p>
            <a:pPr algn="just">
              <a:lnSpc>
                <a:spcPct val="120000"/>
              </a:lnSpc>
            </a:pPr>
            <a:r>
              <a:rPr lang="es-ES" sz="2000" dirty="0" smtClean="0"/>
              <a:t>La nueva política de cancelaciones entraba en vigor desde mayo del 2018 pero se dio la prorroga hasta el 1 de septiembre para que se pudieran preparar los sistemas informáticos de todos los contribuyentes, al final de todo, se volvió a dar otra prórroga para el 1 de noviembre con el mismo fin. </a:t>
            </a:r>
          </a:p>
          <a:p>
            <a:pPr algn="just">
              <a:lnSpc>
                <a:spcPct val="120000"/>
              </a:lnSpc>
            </a:pPr>
            <a:r>
              <a:rPr lang="es-ES" sz="2000" dirty="0" smtClean="0"/>
              <a:t>En la siguiente imagen, se muestra de manera sintetizada como está la implementación del sistema ante el SAT.</a:t>
            </a:r>
          </a:p>
        </p:txBody>
      </p:sp>
    </p:spTree>
    <p:extLst>
      <p:ext uri="{BB962C8B-B14F-4D97-AF65-F5344CB8AC3E}">
        <p14:creationId xmlns:p14="http://schemas.microsoft.com/office/powerpoint/2010/main" val="39188097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0 Imagen"/>
          <p:cNvPicPr/>
          <p:nvPr/>
        </p:nvPicPr>
        <p:blipFill rotWithShape="1">
          <a:blip r:embed="rId2" cstate="print">
            <a:extLst>
              <a:ext uri="{28A0092B-C50C-407E-A947-70E740481C1C}">
                <a14:useLocalDpi xmlns:a14="http://schemas.microsoft.com/office/drawing/2010/main" val="0"/>
              </a:ext>
            </a:extLst>
          </a:blip>
          <a:srcRect t="50679"/>
          <a:stretch/>
        </p:blipFill>
        <p:spPr bwMode="auto">
          <a:xfrm>
            <a:off x="0" y="2475914"/>
            <a:ext cx="12192000" cy="4382086"/>
          </a:xfrm>
          <a:prstGeom prst="rect">
            <a:avLst/>
          </a:prstGeom>
          <a:ln>
            <a:noFill/>
          </a:ln>
          <a:extLst>
            <a:ext uri="{53640926-AAD7-44D8-BBD7-CCE9431645EC}">
              <a14:shadowObscured xmlns:a14="http://schemas.microsoft.com/office/drawing/2010/main"/>
            </a:ext>
          </a:extLst>
        </p:spPr>
      </p:pic>
      <p:sp>
        <p:nvSpPr>
          <p:cNvPr id="2" name="Título 1"/>
          <p:cNvSpPr>
            <a:spLocks noGrp="1"/>
          </p:cNvSpPr>
          <p:nvPr>
            <p:ph type="ctrTitle"/>
          </p:nvPr>
        </p:nvSpPr>
        <p:spPr>
          <a:xfrm>
            <a:off x="4216205" y="168813"/>
            <a:ext cx="3759590" cy="1041011"/>
          </a:xfrm>
        </p:spPr>
        <p:txBody>
          <a:bodyPr>
            <a:noAutofit/>
          </a:bodyPr>
          <a:lstStyle/>
          <a:p>
            <a:r>
              <a:rPr lang="es-ES" sz="3200" b="1" dirty="0" smtClean="0">
                <a:latin typeface="Arial" panose="020B0604020202020204" pitchFamily="34" charset="0"/>
                <a:cs typeface="Arial" panose="020B0604020202020204" pitchFamily="34" charset="0"/>
              </a:rPr>
              <a:t>ESQUEMA DE CANCELACIONES</a:t>
            </a:r>
            <a:endParaRPr lang="en-US" dirty="0">
              <a:latin typeface="Arial" panose="020B0604020202020204" pitchFamily="34" charset="0"/>
              <a:cs typeface="Arial" panose="020B0604020202020204" pitchFamily="34" charset="0"/>
            </a:endParaRPr>
          </a:p>
        </p:txBody>
      </p:sp>
      <p:pic>
        <p:nvPicPr>
          <p:cNvPr id="6" name="Imagen 5" descr="Resultado de imagen para sat esquema de cancelacion"/>
          <p:cNvPicPr/>
          <p:nvPr/>
        </p:nvPicPr>
        <p:blipFill rotWithShape="1">
          <a:blip r:embed="rId3">
            <a:extLst>
              <a:ext uri="{28A0092B-C50C-407E-A947-70E740481C1C}">
                <a14:useLocalDpi xmlns:a14="http://schemas.microsoft.com/office/drawing/2010/main" val="0"/>
              </a:ext>
            </a:extLst>
          </a:blip>
          <a:srcRect t="11642"/>
          <a:stretch/>
        </p:blipFill>
        <p:spPr bwMode="auto">
          <a:xfrm>
            <a:off x="1977219" y="1209824"/>
            <a:ext cx="8237561" cy="386861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233185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0 Imagen"/>
          <p:cNvPicPr/>
          <p:nvPr/>
        </p:nvPicPr>
        <p:blipFill rotWithShape="1">
          <a:blip r:embed="rId2" cstate="print">
            <a:extLst>
              <a:ext uri="{28A0092B-C50C-407E-A947-70E740481C1C}">
                <a14:useLocalDpi xmlns:a14="http://schemas.microsoft.com/office/drawing/2010/main" val="0"/>
              </a:ext>
            </a:extLst>
          </a:blip>
          <a:srcRect t="50679"/>
          <a:stretch/>
        </p:blipFill>
        <p:spPr bwMode="auto">
          <a:xfrm>
            <a:off x="0" y="2475914"/>
            <a:ext cx="12192000" cy="4382086"/>
          </a:xfrm>
          <a:prstGeom prst="rect">
            <a:avLst/>
          </a:prstGeom>
          <a:ln>
            <a:noFill/>
          </a:ln>
          <a:extLst>
            <a:ext uri="{53640926-AAD7-44D8-BBD7-CCE9431645EC}">
              <a14:shadowObscured xmlns:a14="http://schemas.microsoft.com/office/drawing/2010/main"/>
            </a:ext>
          </a:extLst>
        </p:spPr>
      </p:pic>
      <p:sp>
        <p:nvSpPr>
          <p:cNvPr id="2" name="Título 1"/>
          <p:cNvSpPr>
            <a:spLocks noGrp="1"/>
          </p:cNvSpPr>
          <p:nvPr>
            <p:ph type="ctrTitle"/>
          </p:nvPr>
        </p:nvSpPr>
        <p:spPr>
          <a:xfrm>
            <a:off x="3156145" y="239153"/>
            <a:ext cx="5879709" cy="534572"/>
          </a:xfrm>
        </p:spPr>
        <p:txBody>
          <a:bodyPr>
            <a:noAutofit/>
          </a:bodyPr>
          <a:lstStyle/>
          <a:p>
            <a:r>
              <a:rPr lang="es-ES" sz="3200" b="1" dirty="0" smtClean="0">
                <a:latin typeface="Arial" panose="020B0604020202020204" pitchFamily="34" charset="0"/>
                <a:cs typeface="Arial" panose="020B0604020202020204" pitchFamily="34" charset="0"/>
              </a:rPr>
              <a:t>TIPOS DE CANCELACIÓN</a:t>
            </a:r>
            <a:endParaRPr lang="en-US"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344658" y="1069148"/>
            <a:ext cx="9896622" cy="2771334"/>
          </a:xfrm>
        </p:spPr>
        <p:txBody>
          <a:bodyPr>
            <a:normAutofit/>
          </a:bodyPr>
          <a:lstStyle/>
          <a:p>
            <a:pPr marL="342900" indent="-342900" algn="just">
              <a:buFont typeface="Arial" panose="020B0604020202020204" pitchFamily="34" charset="0"/>
              <a:buChar char="•"/>
            </a:pPr>
            <a:r>
              <a:rPr lang="es-ES" b="1" dirty="0" smtClean="0"/>
              <a:t>Cancelación directa (Sin aceptación).</a:t>
            </a:r>
          </a:p>
          <a:p>
            <a:pPr marL="342900" indent="-342900" algn="just">
              <a:buFont typeface="Arial" panose="020B0604020202020204" pitchFamily="34" charset="0"/>
              <a:buChar char="•"/>
            </a:pPr>
            <a:r>
              <a:rPr lang="es-ES" b="1" dirty="0" smtClean="0"/>
              <a:t>Cancelación con aceptación.</a:t>
            </a:r>
          </a:p>
          <a:p>
            <a:pPr marL="342900" indent="-342900" algn="just">
              <a:buFont typeface="Arial" panose="020B0604020202020204" pitchFamily="34" charset="0"/>
              <a:buChar char="•"/>
            </a:pPr>
            <a:r>
              <a:rPr lang="es-ES" b="1" dirty="0" smtClean="0"/>
              <a:t>Cancelación por plazo vencido.</a:t>
            </a:r>
          </a:p>
          <a:p>
            <a:pPr marL="342900" indent="-342900" algn="just">
              <a:buFont typeface="Arial" panose="020B0604020202020204" pitchFamily="34" charset="0"/>
              <a:buChar char="•"/>
            </a:pPr>
            <a:r>
              <a:rPr lang="es-ES" b="1" dirty="0" smtClean="0"/>
              <a:t>Cancelación de UUID Relacionado.</a:t>
            </a:r>
          </a:p>
        </p:txBody>
      </p:sp>
    </p:spTree>
    <p:extLst>
      <p:ext uri="{BB962C8B-B14F-4D97-AF65-F5344CB8AC3E}">
        <p14:creationId xmlns:p14="http://schemas.microsoft.com/office/powerpoint/2010/main" val="2067158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0 Imagen"/>
          <p:cNvPicPr/>
          <p:nvPr/>
        </p:nvPicPr>
        <p:blipFill rotWithShape="1">
          <a:blip r:embed="rId2" cstate="print">
            <a:extLst>
              <a:ext uri="{28A0092B-C50C-407E-A947-70E740481C1C}">
                <a14:useLocalDpi xmlns:a14="http://schemas.microsoft.com/office/drawing/2010/main" val="0"/>
              </a:ext>
            </a:extLst>
          </a:blip>
          <a:srcRect t="50679"/>
          <a:stretch/>
        </p:blipFill>
        <p:spPr bwMode="auto">
          <a:xfrm>
            <a:off x="0" y="2475914"/>
            <a:ext cx="12192000" cy="4382086"/>
          </a:xfrm>
          <a:prstGeom prst="rect">
            <a:avLst/>
          </a:prstGeom>
          <a:ln>
            <a:noFill/>
          </a:ln>
          <a:extLst>
            <a:ext uri="{53640926-AAD7-44D8-BBD7-CCE9431645EC}">
              <a14:shadowObscured xmlns:a14="http://schemas.microsoft.com/office/drawing/2010/main"/>
            </a:ext>
          </a:extLst>
        </p:spPr>
      </p:pic>
      <p:sp>
        <p:nvSpPr>
          <p:cNvPr id="2" name="Título 1"/>
          <p:cNvSpPr>
            <a:spLocks noGrp="1"/>
          </p:cNvSpPr>
          <p:nvPr>
            <p:ph type="ctrTitle"/>
          </p:nvPr>
        </p:nvSpPr>
        <p:spPr>
          <a:xfrm>
            <a:off x="3156145" y="239153"/>
            <a:ext cx="5879709" cy="534572"/>
          </a:xfrm>
        </p:spPr>
        <p:txBody>
          <a:bodyPr>
            <a:noAutofit/>
          </a:bodyPr>
          <a:lstStyle/>
          <a:p>
            <a:r>
              <a:rPr lang="es-ES" sz="3200" b="1" dirty="0" smtClean="0">
                <a:latin typeface="Arial" panose="020B0604020202020204" pitchFamily="34" charset="0"/>
                <a:cs typeface="Arial" panose="020B0604020202020204" pitchFamily="34" charset="0"/>
              </a:rPr>
              <a:t>CANCELACIÓN DIRECTA</a:t>
            </a:r>
            <a:endParaRPr lang="en-US"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729218" y="1090247"/>
            <a:ext cx="9896622" cy="2771334"/>
          </a:xfrm>
        </p:spPr>
        <p:txBody>
          <a:bodyPr>
            <a:normAutofit fontScale="92500" lnSpcReduction="10000"/>
          </a:bodyPr>
          <a:lstStyle/>
          <a:p>
            <a:pPr algn="just"/>
            <a:r>
              <a:rPr lang="es-ES" dirty="0" smtClean="0"/>
              <a:t>La cancelación directa es donde no se verá la intervención del receptor para que un comprobante se pueda cancelar.</a:t>
            </a:r>
          </a:p>
          <a:p>
            <a:pPr algn="just"/>
            <a:r>
              <a:rPr lang="es-ES" dirty="0" smtClean="0"/>
              <a:t>Sólo se mandará una notificación de que ya fue cancelado al receptor vía buzón fiscal.</a:t>
            </a:r>
          </a:p>
          <a:p>
            <a:pPr algn="just"/>
            <a:r>
              <a:rPr lang="es-ES" dirty="0" smtClean="0"/>
              <a:t>Las </a:t>
            </a:r>
            <a:r>
              <a:rPr lang="es-ES" b="1" dirty="0" smtClean="0"/>
              <a:t>condiciones</a:t>
            </a:r>
            <a:r>
              <a:rPr lang="es-ES" dirty="0" smtClean="0"/>
              <a:t> son: </a:t>
            </a:r>
          </a:p>
          <a:p>
            <a:pPr algn="just"/>
            <a:r>
              <a:rPr lang="es-ES" dirty="0" smtClean="0"/>
              <a:t>-La factura es menor a $5000 y la fecha de emisión es menor a 72 horas.</a:t>
            </a:r>
          </a:p>
          <a:p>
            <a:pPr algn="just"/>
            <a:r>
              <a:rPr lang="es-ES" dirty="0" smtClean="0"/>
              <a:t>-El comprobante es de Egreso</a:t>
            </a:r>
          </a:p>
          <a:p>
            <a:pPr algn="just"/>
            <a:r>
              <a:rPr lang="es-ES" dirty="0" smtClean="0"/>
              <a:t>-El receptor del comprobante es “público en general” o “Extranjero”.</a:t>
            </a:r>
          </a:p>
          <a:p>
            <a:pPr algn="just"/>
            <a:endParaRPr lang="es-ES" b="1" dirty="0" smtClean="0"/>
          </a:p>
        </p:txBody>
      </p:sp>
    </p:spTree>
    <p:extLst>
      <p:ext uri="{BB962C8B-B14F-4D97-AF65-F5344CB8AC3E}">
        <p14:creationId xmlns:p14="http://schemas.microsoft.com/office/powerpoint/2010/main" val="29892143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0 Imagen"/>
          <p:cNvPicPr/>
          <p:nvPr/>
        </p:nvPicPr>
        <p:blipFill rotWithShape="1">
          <a:blip r:embed="rId2" cstate="print">
            <a:extLst>
              <a:ext uri="{28A0092B-C50C-407E-A947-70E740481C1C}">
                <a14:useLocalDpi xmlns:a14="http://schemas.microsoft.com/office/drawing/2010/main" val="0"/>
              </a:ext>
            </a:extLst>
          </a:blip>
          <a:srcRect t="50679"/>
          <a:stretch/>
        </p:blipFill>
        <p:spPr bwMode="auto">
          <a:xfrm>
            <a:off x="0" y="2475914"/>
            <a:ext cx="12192000" cy="4382086"/>
          </a:xfrm>
          <a:prstGeom prst="rect">
            <a:avLst/>
          </a:prstGeom>
          <a:ln>
            <a:noFill/>
          </a:ln>
          <a:extLst>
            <a:ext uri="{53640926-AAD7-44D8-BBD7-CCE9431645EC}">
              <a14:shadowObscured xmlns:a14="http://schemas.microsoft.com/office/drawing/2010/main"/>
            </a:ext>
          </a:extLst>
        </p:spPr>
      </p:pic>
      <p:sp>
        <p:nvSpPr>
          <p:cNvPr id="2" name="Título 1"/>
          <p:cNvSpPr>
            <a:spLocks noGrp="1"/>
          </p:cNvSpPr>
          <p:nvPr>
            <p:ph type="ctrTitle"/>
          </p:nvPr>
        </p:nvSpPr>
        <p:spPr>
          <a:xfrm>
            <a:off x="2131401" y="239153"/>
            <a:ext cx="7929197" cy="534572"/>
          </a:xfrm>
        </p:spPr>
        <p:txBody>
          <a:bodyPr>
            <a:noAutofit/>
          </a:bodyPr>
          <a:lstStyle/>
          <a:p>
            <a:r>
              <a:rPr lang="es-ES" sz="3200" b="1" dirty="0" smtClean="0">
                <a:latin typeface="Arial" panose="020B0604020202020204" pitchFamily="34" charset="0"/>
                <a:cs typeface="Arial" panose="020B0604020202020204" pitchFamily="34" charset="0"/>
              </a:rPr>
              <a:t>CANCELACIÓN CON ACEPTACIÓN</a:t>
            </a:r>
            <a:endParaRPr lang="en-US"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6490" y="1090247"/>
            <a:ext cx="9896622" cy="2771334"/>
          </a:xfrm>
        </p:spPr>
        <p:txBody>
          <a:bodyPr>
            <a:normAutofit/>
          </a:bodyPr>
          <a:lstStyle/>
          <a:p>
            <a:pPr algn="just"/>
            <a:r>
              <a:rPr lang="es-ES" sz="2000" dirty="0" smtClean="0"/>
              <a:t>En la cancelación con aceptación se requiere de la autorización del receptor para que se lleve a cabo la cancelación del comprobante. Esto lo hace mediante el portal del SAT o servicios del mismo PAC.</a:t>
            </a:r>
          </a:p>
          <a:p>
            <a:pPr algn="just"/>
            <a:r>
              <a:rPr lang="es-ES" sz="2000" dirty="0" smtClean="0"/>
              <a:t>Las </a:t>
            </a:r>
            <a:r>
              <a:rPr lang="es-ES" sz="2000" b="1" dirty="0" smtClean="0"/>
              <a:t>condiciones</a:t>
            </a:r>
            <a:r>
              <a:rPr lang="es-ES" sz="2000" dirty="0" smtClean="0"/>
              <a:t> son: </a:t>
            </a:r>
          </a:p>
          <a:p>
            <a:pPr algn="just"/>
            <a:r>
              <a:rPr lang="es-ES" sz="2000" dirty="0" smtClean="0"/>
              <a:t>-La factura es mayor o igual a $5000.</a:t>
            </a:r>
          </a:p>
          <a:p>
            <a:pPr algn="just"/>
            <a:r>
              <a:rPr lang="es-ES" sz="2000" dirty="0" smtClean="0"/>
              <a:t>-Si es menor a $5000 y fecha/hora actual sea mayor a las 72 horas con respecto a la fecha de emisión.</a:t>
            </a:r>
          </a:p>
          <a:p>
            <a:pPr algn="just"/>
            <a:endParaRPr lang="es-ES" b="1" dirty="0" smtClean="0"/>
          </a:p>
        </p:txBody>
      </p:sp>
    </p:spTree>
    <p:extLst>
      <p:ext uri="{BB962C8B-B14F-4D97-AF65-F5344CB8AC3E}">
        <p14:creationId xmlns:p14="http://schemas.microsoft.com/office/powerpoint/2010/main" val="38668534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0 Imagen"/>
          <p:cNvPicPr/>
          <p:nvPr/>
        </p:nvPicPr>
        <p:blipFill rotWithShape="1">
          <a:blip r:embed="rId2" cstate="print">
            <a:extLst>
              <a:ext uri="{28A0092B-C50C-407E-A947-70E740481C1C}">
                <a14:useLocalDpi xmlns:a14="http://schemas.microsoft.com/office/drawing/2010/main" val="0"/>
              </a:ext>
            </a:extLst>
          </a:blip>
          <a:srcRect t="50679"/>
          <a:stretch/>
        </p:blipFill>
        <p:spPr bwMode="auto">
          <a:xfrm>
            <a:off x="0" y="2475914"/>
            <a:ext cx="12192000" cy="4382086"/>
          </a:xfrm>
          <a:prstGeom prst="rect">
            <a:avLst/>
          </a:prstGeom>
          <a:ln>
            <a:noFill/>
          </a:ln>
          <a:extLst>
            <a:ext uri="{53640926-AAD7-44D8-BBD7-CCE9431645EC}">
              <a14:shadowObscured xmlns:a14="http://schemas.microsoft.com/office/drawing/2010/main"/>
            </a:ext>
          </a:extLst>
        </p:spPr>
      </p:pic>
      <p:sp>
        <p:nvSpPr>
          <p:cNvPr id="2" name="Título 1"/>
          <p:cNvSpPr>
            <a:spLocks noGrp="1"/>
          </p:cNvSpPr>
          <p:nvPr>
            <p:ph type="ctrTitle"/>
          </p:nvPr>
        </p:nvSpPr>
        <p:spPr>
          <a:xfrm>
            <a:off x="2131401" y="239153"/>
            <a:ext cx="7929197" cy="534572"/>
          </a:xfrm>
        </p:spPr>
        <p:txBody>
          <a:bodyPr>
            <a:noAutofit/>
          </a:bodyPr>
          <a:lstStyle/>
          <a:p>
            <a:r>
              <a:rPr lang="es-ES" sz="3200" b="1" dirty="0" smtClean="0">
                <a:latin typeface="Arial" panose="020B0604020202020204" pitchFamily="34" charset="0"/>
                <a:cs typeface="Arial" panose="020B0604020202020204" pitchFamily="34" charset="0"/>
              </a:rPr>
              <a:t>CANCELACIÓN POR PLAZO VENCIDO</a:t>
            </a:r>
            <a:endParaRPr lang="en-US"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780494" y="1090247"/>
            <a:ext cx="9896622" cy="2771334"/>
          </a:xfrm>
        </p:spPr>
        <p:txBody>
          <a:bodyPr>
            <a:normAutofit/>
          </a:bodyPr>
          <a:lstStyle/>
          <a:p>
            <a:pPr algn="just"/>
            <a:r>
              <a:rPr lang="es-ES" sz="2000" dirty="0" smtClean="0"/>
              <a:t>La cancelación de CFDI por plazo vencido sucede cuando el receptor no logra realizar la autorización o el rechazo de la cancelación.</a:t>
            </a:r>
          </a:p>
          <a:p>
            <a:pPr algn="just"/>
            <a:r>
              <a:rPr lang="es-ES" sz="2000" dirty="0" smtClean="0"/>
              <a:t>La </a:t>
            </a:r>
            <a:r>
              <a:rPr lang="es-ES" sz="2000" b="1" dirty="0" smtClean="0"/>
              <a:t>condición</a:t>
            </a:r>
            <a:r>
              <a:rPr lang="es-ES" sz="2000" dirty="0" smtClean="0"/>
              <a:t> es:</a:t>
            </a:r>
          </a:p>
          <a:p>
            <a:pPr algn="just"/>
            <a:r>
              <a:rPr lang="es-ES" sz="2000" dirty="0" smtClean="0"/>
              <a:t>-Sí y sólo sí el receptor no rechaza o cancela el comprobante después de las 72 horas de la solicitud de cancelación que envió el emisor.</a:t>
            </a:r>
          </a:p>
          <a:p>
            <a:pPr algn="just"/>
            <a:endParaRPr lang="es-ES" sz="2000" b="1" dirty="0" smtClean="0"/>
          </a:p>
        </p:txBody>
      </p:sp>
    </p:spTree>
    <p:extLst>
      <p:ext uri="{BB962C8B-B14F-4D97-AF65-F5344CB8AC3E}">
        <p14:creationId xmlns:p14="http://schemas.microsoft.com/office/powerpoint/2010/main" val="10860960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0 Imagen"/>
          <p:cNvPicPr/>
          <p:nvPr/>
        </p:nvPicPr>
        <p:blipFill rotWithShape="1">
          <a:blip r:embed="rId2" cstate="print">
            <a:extLst>
              <a:ext uri="{28A0092B-C50C-407E-A947-70E740481C1C}">
                <a14:useLocalDpi xmlns:a14="http://schemas.microsoft.com/office/drawing/2010/main" val="0"/>
              </a:ext>
            </a:extLst>
          </a:blip>
          <a:srcRect t="50679"/>
          <a:stretch/>
        </p:blipFill>
        <p:spPr bwMode="auto">
          <a:xfrm>
            <a:off x="0" y="2475914"/>
            <a:ext cx="12192000" cy="4382086"/>
          </a:xfrm>
          <a:prstGeom prst="rect">
            <a:avLst/>
          </a:prstGeom>
          <a:ln>
            <a:noFill/>
          </a:ln>
          <a:extLst>
            <a:ext uri="{53640926-AAD7-44D8-BBD7-CCE9431645EC}">
              <a14:shadowObscured xmlns:a14="http://schemas.microsoft.com/office/drawing/2010/main"/>
            </a:ext>
          </a:extLst>
        </p:spPr>
      </p:pic>
      <p:sp>
        <p:nvSpPr>
          <p:cNvPr id="2" name="Título 1"/>
          <p:cNvSpPr>
            <a:spLocks noGrp="1"/>
          </p:cNvSpPr>
          <p:nvPr>
            <p:ph type="ctrTitle"/>
          </p:nvPr>
        </p:nvSpPr>
        <p:spPr>
          <a:xfrm>
            <a:off x="1935553" y="281356"/>
            <a:ext cx="8320894" cy="534572"/>
          </a:xfrm>
        </p:spPr>
        <p:txBody>
          <a:bodyPr>
            <a:noAutofit/>
          </a:bodyPr>
          <a:lstStyle/>
          <a:p>
            <a:r>
              <a:rPr lang="es-ES" sz="3200" b="1" dirty="0" smtClean="0">
                <a:latin typeface="Arial" panose="020B0604020202020204" pitchFamily="34" charset="0"/>
                <a:cs typeface="Arial" panose="020B0604020202020204" pitchFamily="34" charset="0"/>
              </a:rPr>
              <a:t>CANCELACIÓN DE UUID RELACIONADO</a:t>
            </a:r>
            <a:endParaRPr lang="en-US"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23222" y="1069147"/>
            <a:ext cx="9896622" cy="3895959"/>
          </a:xfrm>
        </p:spPr>
        <p:txBody>
          <a:bodyPr>
            <a:normAutofit/>
          </a:bodyPr>
          <a:lstStyle/>
          <a:p>
            <a:pPr algn="just">
              <a:lnSpc>
                <a:spcPct val="120000"/>
              </a:lnSpc>
            </a:pPr>
            <a:r>
              <a:rPr lang="es-ES" sz="2000" dirty="0" smtClean="0"/>
              <a:t>Un comprobante que tiene uno o más comprobantes relacionados pueden ser cancelados, pero no sus “hijos”, éstos serán no cancelables hasta que se cancele el comprobante “padre”. Entonces, después de hacer la cancelación del comprobante “padre” se podrán cancelar los comprobantes “hijos”.</a:t>
            </a:r>
          </a:p>
          <a:p>
            <a:pPr algn="just">
              <a:lnSpc>
                <a:spcPct val="120000"/>
              </a:lnSpc>
            </a:pPr>
            <a:r>
              <a:rPr lang="es-ES" sz="2000" dirty="0" smtClean="0"/>
              <a:t>Las </a:t>
            </a:r>
            <a:r>
              <a:rPr lang="es-ES" sz="2000" b="1" dirty="0" smtClean="0"/>
              <a:t>condiciones</a:t>
            </a:r>
            <a:r>
              <a:rPr lang="es-ES" sz="2000" dirty="0" smtClean="0"/>
              <a:t> son:</a:t>
            </a:r>
          </a:p>
          <a:p>
            <a:pPr algn="just">
              <a:lnSpc>
                <a:spcPct val="120000"/>
              </a:lnSpc>
            </a:pPr>
            <a:r>
              <a:rPr lang="es-ES" sz="2000" dirty="0" smtClean="0"/>
              <a:t>-Si el comprobante es “padre” los comprobantes “hijos” están en un estado de “no cancelable” hasta que éste se cancele de las 3 maneras anteriores.</a:t>
            </a:r>
          </a:p>
          <a:p>
            <a:pPr algn="just">
              <a:lnSpc>
                <a:spcPct val="120000"/>
              </a:lnSpc>
            </a:pPr>
            <a:r>
              <a:rPr lang="es-ES" sz="2000" dirty="0" smtClean="0"/>
              <a:t>-Por cada comprobante “hijo” se tiene que mandar una solicitud de cancelación correspondiente.</a:t>
            </a:r>
          </a:p>
          <a:p>
            <a:pPr algn="just"/>
            <a:endParaRPr lang="es-ES" b="1" dirty="0" smtClean="0"/>
          </a:p>
        </p:txBody>
      </p:sp>
    </p:spTree>
    <p:extLst>
      <p:ext uri="{BB962C8B-B14F-4D97-AF65-F5344CB8AC3E}">
        <p14:creationId xmlns:p14="http://schemas.microsoft.com/office/powerpoint/2010/main" val="24680291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0 Imagen"/>
          <p:cNvPicPr/>
          <p:nvPr/>
        </p:nvPicPr>
        <p:blipFill rotWithShape="1">
          <a:blip r:embed="rId2" cstate="print">
            <a:extLst>
              <a:ext uri="{28A0092B-C50C-407E-A947-70E740481C1C}">
                <a14:useLocalDpi xmlns:a14="http://schemas.microsoft.com/office/drawing/2010/main" val="0"/>
              </a:ext>
            </a:extLst>
          </a:blip>
          <a:srcRect t="50679"/>
          <a:stretch/>
        </p:blipFill>
        <p:spPr bwMode="auto">
          <a:xfrm>
            <a:off x="0" y="2475914"/>
            <a:ext cx="12192000" cy="4382086"/>
          </a:xfrm>
          <a:prstGeom prst="rect">
            <a:avLst/>
          </a:prstGeom>
          <a:ln>
            <a:noFill/>
          </a:ln>
          <a:extLst>
            <a:ext uri="{53640926-AAD7-44D8-BBD7-CCE9431645EC}">
              <a14:shadowObscured xmlns:a14="http://schemas.microsoft.com/office/drawing/2010/main"/>
            </a:ext>
          </a:extLst>
        </p:spPr>
      </p:pic>
      <p:sp>
        <p:nvSpPr>
          <p:cNvPr id="2" name="Título 1"/>
          <p:cNvSpPr>
            <a:spLocks noGrp="1"/>
          </p:cNvSpPr>
          <p:nvPr>
            <p:ph type="ctrTitle"/>
          </p:nvPr>
        </p:nvSpPr>
        <p:spPr>
          <a:xfrm>
            <a:off x="1935553" y="281356"/>
            <a:ext cx="8320894" cy="534572"/>
          </a:xfrm>
        </p:spPr>
        <p:txBody>
          <a:bodyPr>
            <a:noAutofit/>
          </a:bodyPr>
          <a:lstStyle/>
          <a:p>
            <a:r>
              <a:rPr lang="es-ES" sz="3200" b="1" dirty="0" smtClean="0">
                <a:latin typeface="Arial" panose="020B0604020202020204" pitchFamily="34" charset="0"/>
                <a:cs typeface="Arial" panose="020B0604020202020204" pitchFamily="34" charset="0"/>
              </a:rPr>
              <a:t>V10 – MÓDULO DE GESTIÓN FISCAL</a:t>
            </a:r>
            <a:endParaRPr lang="en-US"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1768979" y="3196126"/>
            <a:ext cx="8487468" cy="2374679"/>
          </a:xfrm>
        </p:spPr>
        <p:txBody>
          <a:bodyPr>
            <a:normAutofit/>
          </a:bodyPr>
          <a:lstStyle/>
          <a:p>
            <a:pPr algn="just"/>
            <a:r>
              <a:rPr lang="es-ES" sz="2000" dirty="0" smtClean="0"/>
              <a:t>Para lo </a:t>
            </a:r>
            <a:r>
              <a:rPr lang="es-ES" sz="2000" dirty="0" smtClean="0"/>
              <a:t>mencionado </a:t>
            </a:r>
            <a:r>
              <a:rPr lang="es-ES" sz="2000" dirty="0" smtClean="0"/>
              <a:t>se creó un módulo especializado en las solicitudes de cancelación para poder estar al margen del nuevo régimen que estableció el SAT.</a:t>
            </a:r>
          </a:p>
          <a:p>
            <a:pPr algn="just"/>
            <a:r>
              <a:rPr lang="es-ES" sz="2000" dirty="0" smtClean="0"/>
              <a:t>En los puntos siguientes se explicará la función de cada botón que se muestran en la imagen.</a:t>
            </a:r>
          </a:p>
          <a:p>
            <a:pPr algn="just"/>
            <a:endParaRPr lang="es-ES" sz="2000" b="1" dirty="0" smtClean="0"/>
          </a:p>
        </p:txBody>
      </p:sp>
      <p:pic>
        <p:nvPicPr>
          <p:cNvPr id="6" name="Imagen 5"/>
          <p:cNvPicPr/>
          <p:nvPr/>
        </p:nvPicPr>
        <p:blipFill>
          <a:blip r:embed="rId3"/>
          <a:stretch>
            <a:fillRect/>
          </a:stretch>
        </p:blipFill>
        <p:spPr>
          <a:xfrm>
            <a:off x="2815626" y="979086"/>
            <a:ext cx="6560747" cy="1856934"/>
          </a:xfrm>
          <a:prstGeom prst="rect">
            <a:avLst/>
          </a:prstGeom>
        </p:spPr>
      </p:pic>
    </p:spTree>
    <p:extLst>
      <p:ext uri="{BB962C8B-B14F-4D97-AF65-F5344CB8AC3E}">
        <p14:creationId xmlns:p14="http://schemas.microsoft.com/office/powerpoint/2010/main" val="39086990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0 Imagen"/>
          <p:cNvPicPr/>
          <p:nvPr/>
        </p:nvPicPr>
        <p:blipFill rotWithShape="1">
          <a:blip r:embed="rId2" cstate="print">
            <a:extLst>
              <a:ext uri="{28A0092B-C50C-407E-A947-70E740481C1C}">
                <a14:useLocalDpi xmlns:a14="http://schemas.microsoft.com/office/drawing/2010/main" val="0"/>
              </a:ext>
            </a:extLst>
          </a:blip>
          <a:srcRect t="50679"/>
          <a:stretch/>
        </p:blipFill>
        <p:spPr bwMode="auto">
          <a:xfrm>
            <a:off x="0" y="2475914"/>
            <a:ext cx="12192000" cy="4382086"/>
          </a:xfrm>
          <a:prstGeom prst="rect">
            <a:avLst/>
          </a:prstGeom>
          <a:ln>
            <a:noFill/>
          </a:ln>
          <a:extLst>
            <a:ext uri="{53640926-AAD7-44D8-BBD7-CCE9431645EC}">
              <a14:shadowObscured xmlns:a14="http://schemas.microsoft.com/office/drawing/2010/main"/>
            </a:ext>
          </a:extLst>
        </p:spPr>
      </p:pic>
      <p:sp>
        <p:nvSpPr>
          <p:cNvPr id="2" name="Título 1"/>
          <p:cNvSpPr>
            <a:spLocks noGrp="1"/>
          </p:cNvSpPr>
          <p:nvPr>
            <p:ph type="ctrTitle"/>
          </p:nvPr>
        </p:nvSpPr>
        <p:spPr>
          <a:xfrm>
            <a:off x="1935553" y="281356"/>
            <a:ext cx="8320894" cy="534572"/>
          </a:xfrm>
        </p:spPr>
        <p:txBody>
          <a:bodyPr>
            <a:noAutofit/>
          </a:bodyPr>
          <a:lstStyle/>
          <a:p>
            <a:r>
              <a:rPr lang="es-ES" sz="3200" b="1" dirty="0" smtClean="0">
                <a:latin typeface="Arial" panose="020B0604020202020204" pitchFamily="34" charset="0"/>
                <a:cs typeface="Arial" panose="020B0604020202020204" pitchFamily="34" charset="0"/>
              </a:rPr>
              <a:t>BOTÓN: CANCELACIÓN MASIVA</a:t>
            </a:r>
            <a:endParaRPr lang="en-US"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50382" y="828551"/>
            <a:ext cx="9797049" cy="4501660"/>
          </a:xfrm>
        </p:spPr>
        <p:txBody>
          <a:bodyPr>
            <a:normAutofit/>
          </a:bodyPr>
          <a:lstStyle/>
          <a:p>
            <a:pPr algn="just"/>
            <a:r>
              <a:rPr lang="es-ES" dirty="0" smtClean="0"/>
              <a:t>Al presionar el botón se muestra la ventana siguiente:</a:t>
            </a:r>
          </a:p>
          <a:p>
            <a:pPr algn="just"/>
            <a:endParaRPr lang="es-ES" dirty="0"/>
          </a:p>
          <a:p>
            <a:pPr algn="just"/>
            <a:endParaRPr lang="es-ES" dirty="0" smtClean="0"/>
          </a:p>
          <a:p>
            <a:pPr algn="just"/>
            <a:endParaRPr lang="es-ES" dirty="0" smtClean="0"/>
          </a:p>
          <a:p>
            <a:pPr algn="just"/>
            <a:endParaRPr lang="es-ES" dirty="0" smtClean="0"/>
          </a:p>
          <a:p>
            <a:pPr algn="just"/>
            <a:r>
              <a:rPr lang="es-ES" dirty="0" smtClean="0"/>
              <a:t>Su función es</a:t>
            </a:r>
            <a:r>
              <a:rPr lang="es-ES" dirty="0" smtClean="0"/>
              <a:t> realizar </a:t>
            </a:r>
            <a:r>
              <a:rPr lang="es-ES" dirty="0" smtClean="0"/>
              <a:t>las solicitudes de cancelación de manera masiva.</a:t>
            </a:r>
          </a:p>
          <a:p>
            <a:pPr algn="just"/>
            <a:r>
              <a:rPr lang="es-ES" dirty="0" smtClean="0"/>
              <a:t>Para el uso de la cancelación masiva existen 3 maneras para introducir </a:t>
            </a:r>
            <a:r>
              <a:rPr lang="es-ES" dirty="0" err="1" smtClean="0"/>
              <a:t>UUIDs</a:t>
            </a:r>
            <a:r>
              <a:rPr lang="es-ES" dirty="0" smtClean="0"/>
              <a:t> que son:</a:t>
            </a:r>
          </a:p>
          <a:p>
            <a:pPr algn="just"/>
            <a:r>
              <a:rPr lang="es-ES" dirty="0" smtClean="0"/>
              <a:t>• Manera convencional: En la caja de texto que aparece en la parte superior se introduce el </a:t>
            </a:r>
            <a:r>
              <a:rPr lang="es-ES" dirty="0" smtClean="0"/>
              <a:t>UUID y </a:t>
            </a:r>
            <a:r>
              <a:rPr lang="es-ES" dirty="0" smtClean="0"/>
              <a:t>se presiona el botón de </a:t>
            </a:r>
            <a:r>
              <a:rPr lang="es-ES" dirty="0" smtClean="0"/>
              <a:t>Agregar.</a:t>
            </a:r>
            <a:endParaRPr lang="es-ES" b="1" dirty="0" smtClean="0"/>
          </a:p>
        </p:txBody>
      </p:sp>
      <p:pic>
        <p:nvPicPr>
          <p:cNvPr id="9" name="Imagen 8"/>
          <p:cNvPicPr/>
          <p:nvPr/>
        </p:nvPicPr>
        <p:blipFill>
          <a:blip r:embed="rId3"/>
          <a:stretch>
            <a:fillRect/>
          </a:stretch>
        </p:blipFill>
        <p:spPr>
          <a:xfrm>
            <a:off x="7593427" y="815928"/>
            <a:ext cx="2563447" cy="2011678"/>
          </a:xfrm>
          <a:prstGeom prst="rect">
            <a:avLst/>
          </a:prstGeom>
        </p:spPr>
      </p:pic>
    </p:spTree>
    <p:extLst>
      <p:ext uri="{BB962C8B-B14F-4D97-AF65-F5344CB8AC3E}">
        <p14:creationId xmlns:p14="http://schemas.microsoft.com/office/powerpoint/2010/main" val="5744500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0 Imagen"/>
          <p:cNvPicPr/>
          <p:nvPr/>
        </p:nvPicPr>
        <p:blipFill rotWithShape="1">
          <a:blip r:embed="rId4" cstate="print">
            <a:extLst>
              <a:ext uri="{28A0092B-C50C-407E-A947-70E740481C1C}">
                <a14:useLocalDpi xmlns:a14="http://schemas.microsoft.com/office/drawing/2010/main" val="0"/>
              </a:ext>
            </a:extLst>
          </a:blip>
          <a:srcRect t="50679"/>
          <a:stretch/>
        </p:blipFill>
        <p:spPr bwMode="auto">
          <a:xfrm>
            <a:off x="0" y="2475914"/>
            <a:ext cx="12192000" cy="4382086"/>
          </a:xfrm>
          <a:prstGeom prst="rect">
            <a:avLst/>
          </a:prstGeom>
          <a:ln>
            <a:noFill/>
          </a:ln>
          <a:extLst>
            <a:ext uri="{53640926-AAD7-44D8-BBD7-CCE9431645EC}">
              <a14:shadowObscured xmlns:a14="http://schemas.microsoft.com/office/drawing/2010/main"/>
            </a:ext>
          </a:extLst>
        </p:spPr>
      </p:pic>
      <p:sp>
        <p:nvSpPr>
          <p:cNvPr id="3" name="Subtítulo 2"/>
          <p:cNvSpPr>
            <a:spLocks noGrp="1"/>
          </p:cNvSpPr>
          <p:nvPr>
            <p:ph type="subTitle" idx="1"/>
          </p:nvPr>
        </p:nvSpPr>
        <p:spPr>
          <a:xfrm>
            <a:off x="751486" y="225084"/>
            <a:ext cx="9797049" cy="4501660"/>
          </a:xfrm>
        </p:spPr>
        <p:txBody>
          <a:bodyPr>
            <a:normAutofit/>
          </a:bodyPr>
          <a:lstStyle/>
          <a:p>
            <a:pPr algn="just"/>
            <a:r>
              <a:rPr lang="es-ES" dirty="0" smtClean="0"/>
              <a:t>• Ingresar un XML: Al presionar el botón “Elegir archivos” sólo se selecciona el XML que se encuentre en el equipo y se pone de manera automática el </a:t>
            </a:r>
            <a:r>
              <a:rPr lang="es-ES" dirty="0" smtClean="0"/>
              <a:t>UUID </a:t>
            </a:r>
            <a:r>
              <a:rPr lang="es-ES" dirty="0" smtClean="0"/>
              <a:t>que desea mandar a cancelar. Por ejemplo:</a:t>
            </a:r>
            <a:endParaRPr lang="es-ES" b="1" dirty="0" smtClean="0"/>
          </a:p>
        </p:txBody>
      </p:sp>
      <p:pic>
        <p:nvPicPr>
          <p:cNvPr id="2" name="Video_1540991442">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663188" y="1527456"/>
            <a:ext cx="6626091" cy="3877803"/>
          </a:xfrm>
          <a:prstGeom prst="rect">
            <a:avLst/>
          </a:prstGeom>
        </p:spPr>
      </p:pic>
    </p:spTree>
    <p:extLst>
      <p:ext uri="{BB962C8B-B14F-4D97-AF65-F5344CB8AC3E}">
        <p14:creationId xmlns:p14="http://schemas.microsoft.com/office/powerpoint/2010/main" val="302243604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0 Imagen"/>
          <p:cNvPicPr/>
          <p:nvPr/>
        </p:nvPicPr>
        <p:blipFill rotWithShape="1">
          <a:blip r:embed="rId4" cstate="print">
            <a:extLst>
              <a:ext uri="{28A0092B-C50C-407E-A947-70E740481C1C}">
                <a14:useLocalDpi xmlns:a14="http://schemas.microsoft.com/office/drawing/2010/main" val="0"/>
              </a:ext>
            </a:extLst>
          </a:blip>
          <a:srcRect t="50679"/>
          <a:stretch/>
        </p:blipFill>
        <p:spPr bwMode="auto">
          <a:xfrm>
            <a:off x="0" y="2475914"/>
            <a:ext cx="12192000" cy="4382086"/>
          </a:xfrm>
          <a:prstGeom prst="rect">
            <a:avLst/>
          </a:prstGeom>
          <a:ln>
            <a:noFill/>
          </a:ln>
          <a:extLst>
            <a:ext uri="{53640926-AAD7-44D8-BBD7-CCE9431645EC}">
              <a14:shadowObscured xmlns:a14="http://schemas.microsoft.com/office/drawing/2010/main"/>
            </a:ext>
          </a:extLst>
        </p:spPr>
      </p:pic>
      <p:sp>
        <p:nvSpPr>
          <p:cNvPr id="3" name="Subtítulo 2"/>
          <p:cNvSpPr>
            <a:spLocks noGrp="1"/>
          </p:cNvSpPr>
          <p:nvPr>
            <p:ph type="subTitle" idx="1"/>
          </p:nvPr>
        </p:nvSpPr>
        <p:spPr>
          <a:xfrm>
            <a:off x="871127" y="301996"/>
            <a:ext cx="9797049" cy="4501660"/>
          </a:xfrm>
        </p:spPr>
        <p:txBody>
          <a:bodyPr>
            <a:normAutofit/>
          </a:bodyPr>
          <a:lstStyle/>
          <a:p>
            <a:pPr algn="just"/>
            <a:r>
              <a:rPr lang="es-ES" dirty="0" smtClean="0"/>
              <a:t>• Ingresar </a:t>
            </a:r>
            <a:r>
              <a:rPr lang="es-ES" dirty="0" smtClean="0"/>
              <a:t>varios</a:t>
            </a:r>
            <a:r>
              <a:rPr lang="es-ES" dirty="0" smtClean="0"/>
              <a:t> </a:t>
            </a:r>
            <a:r>
              <a:rPr lang="es-ES" dirty="0" err="1" smtClean="0"/>
              <a:t>UUIDs</a:t>
            </a:r>
            <a:r>
              <a:rPr lang="es-ES" dirty="0" smtClean="0"/>
              <a:t>: Al presionar el botón “Captura masiva” se escribe un UUID por línea. Por ejemplo:</a:t>
            </a:r>
            <a:endParaRPr lang="es-ES" b="1" dirty="0" smtClean="0"/>
          </a:p>
        </p:txBody>
      </p:sp>
      <p:pic>
        <p:nvPicPr>
          <p:cNvPr id="4" name="Video_1540996397">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4054979" y="1374482"/>
            <a:ext cx="3962400" cy="3292475"/>
          </a:xfrm>
          <a:prstGeom prst="rect">
            <a:avLst/>
          </a:prstGeom>
        </p:spPr>
      </p:pic>
    </p:spTree>
    <p:extLst>
      <p:ext uri="{BB962C8B-B14F-4D97-AF65-F5344CB8AC3E}">
        <p14:creationId xmlns:p14="http://schemas.microsoft.com/office/powerpoint/2010/main" val="322012058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0 Imagen"/>
          <p:cNvPicPr/>
          <p:nvPr/>
        </p:nvPicPr>
        <p:blipFill rotWithShape="1">
          <a:blip r:embed="rId4" cstate="print">
            <a:extLst>
              <a:ext uri="{28A0092B-C50C-407E-A947-70E740481C1C}">
                <a14:useLocalDpi xmlns:a14="http://schemas.microsoft.com/office/drawing/2010/main" val="0"/>
              </a:ext>
            </a:extLst>
          </a:blip>
          <a:srcRect t="50679"/>
          <a:stretch/>
        </p:blipFill>
        <p:spPr bwMode="auto">
          <a:xfrm>
            <a:off x="0" y="2475914"/>
            <a:ext cx="12192000" cy="4382086"/>
          </a:xfrm>
          <a:prstGeom prst="rect">
            <a:avLst/>
          </a:prstGeom>
          <a:ln>
            <a:noFill/>
          </a:ln>
          <a:extLst>
            <a:ext uri="{53640926-AAD7-44D8-BBD7-CCE9431645EC}">
              <a14:shadowObscured xmlns:a14="http://schemas.microsoft.com/office/drawing/2010/main"/>
            </a:ext>
          </a:extLst>
        </p:spPr>
      </p:pic>
      <p:sp>
        <p:nvSpPr>
          <p:cNvPr id="3" name="Subtítulo 2"/>
          <p:cNvSpPr>
            <a:spLocks noGrp="1"/>
          </p:cNvSpPr>
          <p:nvPr>
            <p:ph type="subTitle" idx="1"/>
          </p:nvPr>
        </p:nvSpPr>
        <p:spPr>
          <a:xfrm>
            <a:off x="760427" y="378908"/>
            <a:ext cx="9797049" cy="4501660"/>
          </a:xfrm>
        </p:spPr>
        <p:txBody>
          <a:bodyPr>
            <a:normAutofit/>
          </a:bodyPr>
          <a:lstStyle/>
          <a:p>
            <a:pPr algn="just"/>
            <a:r>
              <a:rPr lang="es-ES" dirty="0" smtClean="0"/>
              <a:t>Así también se cuenta con el botón de Quitar, éste tiene la función de eliminar los </a:t>
            </a:r>
            <a:r>
              <a:rPr lang="es-ES" dirty="0" err="1" smtClean="0"/>
              <a:t>UUID</a:t>
            </a:r>
            <a:r>
              <a:rPr lang="es-ES" dirty="0" err="1" smtClean="0"/>
              <a:t>s</a:t>
            </a:r>
            <a:r>
              <a:rPr lang="es-ES" dirty="0" smtClean="0"/>
              <a:t> </a:t>
            </a:r>
            <a:r>
              <a:rPr lang="es-ES" dirty="0" smtClean="0"/>
              <a:t>que fueron agregados con anterioridad por si el usuario se </a:t>
            </a:r>
            <a:r>
              <a:rPr lang="es-ES" dirty="0" smtClean="0"/>
              <a:t>equivocó o cambió de opinión. </a:t>
            </a:r>
            <a:r>
              <a:rPr lang="es-ES" dirty="0" smtClean="0"/>
              <a:t>Por ejemplo:</a:t>
            </a:r>
            <a:endParaRPr lang="es-ES" b="1" dirty="0" smtClean="0"/>
          </a:p>
        </p:txBody>
      </p:sp>
      <p:pic>
        <p:nvPicPr>
          <p:cNvPr id="2" name="Video_1540997055">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4114800" y="1782763"/>
            <a:ext cx="3962400" cy="3292475"/>
          </a:xfrm>
          <a:prstGeom prst="rect">
            <a:avLst/>
          </a:prstGeom>
        </p:spPr>
      </p:pic>
    </p:spTree>
    <p:extLst>
      <p:ext uri="{BB962C8B-B14F-4D97-AF65-F5344CB8AC3E}">
        <p14:creationId xmlns:p14="http://schemas.microsoft.com/office/powerpoint/2010/main" val="307137770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0 Imagen"/>
          <p:cNvPicPr/>
          <p:nvPr/>
        </p:nvPicPr>
        <p:blipFill rotWithShape="1">
          <a:blip r:embed="rId4" cstate="print">
            <a:extLst>
              <a:ext uri="{28A0092B-C50C-407E-A947-70E740481C1C}">
                <a14:useLocalDpi xmlns:a14="http://schemas.microsoft.com/office/drawing/2010/main" val="0"/>
              </a:ext>
            </a:extLst>
          </a:blip>
          <a:srcRect t="50679"/>
          <a:stretch/>
        </p:blipFill>
        <p:spPr bwMode="auto">
          <a:xfrm>
            <a:off x="0" y="2475914"/>
            <a:ext cx="12192000" cy="4382086"/>
          </a:xfrm>
          <a:prstGeom prst="rect">
            <a:avLst/>
          </a:prstGeom>
          <a:ln>
            <a:noFill/>
          </a:ln>
          <a:extLst>
            <a:ext uri="{53640926-AAD7-44D8-BBD7-CCE9431645EC}">
              <a14:shadowObscured xmlns:a14="http://schemas.microsoft.com/office/drawing/2010/main"/>
            </a:ext>
          </a:extLst>
        </p:spPr>
      </p:pic>
      <p:sp>
        <p:nvSpPr>
          <p:cNvPr id="3" name="Subtítulo 2"/>
          <p:cNvSpPr>
            <a:spLocks noGrp="1"/>
          </p:cNvSpPr>
          <p:nvPr>
            <p:ph type="subTitle" idx="1"/>
          </p:nvPr>
        </p:nvSpPr>
        <p:spPr>
          <a:xfrm>
            <a:off x="1111205" y="284906"/>
            <a:ext cx="9797049" cy="4501660"/>
          </a:xfrm>
        </p:spPr>
        <p:txBody>
          <a:bodyPr>
            <a:normAutofit/>
          </a:bodyPr>
          <a:lstStyle/>
          <a:p>
            <a:pPr algn="just"/>
            <a:r>
              <a:rPr lang="es-ES" dirty="0" smtClean="0"/>
              <a:t>Para enviar los UUIDS sólo se presiona el botón de Aplicar, lo siguiente es introducir la cuenta de </a:t>
            </a:r>
            <a:r>
              <a:rPr lang="es-ES" dirty="0" smtClean="0"/>
              <a:t>timbrado </a:t>
            </a:r>
            <a:r>
              <a:rPr lang="es-ES" dirty="0" smtClean="0"/>
              <a:t>y </a:t>
            </a:r>
            <a:r>
              <a:rPr lang="es-ES" dirty="0" smtClean="0"/>
              <a:t>después aparecerá </a:t>
            </a:r>
            <a:r>
              <a:rPr lang="es-ES" dirty="0" smtClean="0"/>
              <a:t>una caja de texto donde </a:t>
            </a:r>
            <a:r>
              <a:rPr lang="es-ES" dirty="0" smtClean="0"/>
              <a:t>muestra la notificación a </a:t>
            </a:r>
            <a:r>
              <a:rPr lang="es-ES" dirty="0" smtClean="0"/>
              <a:t>nuestro servicio web.</a:t>
            </a:r>
            <a:endParaRPr lang="es-ES" b="1" dirty="0" smtClean="0"/>
          </a:p>
        </p:txBody>
      </p:sp>
      <p:pic>
        <p:nvPicPr>
          <p:cNvPr id="6" name="Video_1540996602">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4114800" y="1671668"/>
            <a:ext cx="3962400" cy="3292475"/>
          </a:xfrm>
          <a:prstGeom prst="rect">
            <a:avLst/>
          </a:prstGeom>
        </p:spPr>
      </p:pic>
    </p:spTree>
    <p:extLst>
      <p:ext uri="{BB962C8B-B14F-4D97-AF65-F5344CB8AC3E}">
        <p14:creationId xmlns:p14="http://schemas.microsoft.com/office/powerpoint/2010/main" val="252666094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0 Imagen"/>
          <p:cNvPicPr/>
          <p:nvPr/>
        </p:nvPicPr>
        <p:blipFill rotWithShape="1">
          <a:blip r:embed="rId2" cstate="print">
            <a:extLst>
              <a:ext uri="{28A0092B-C50C-407E-A947-70E740481C1C}">
                <a14:useLocalDpi xmlns:a14="http://schemas.microsoft.com/office/drawing/2010/main" val="0"/>
              </a:ext>
            </a:extLst>
          </a:blip>
          <a:srcRect t="50679"/>
          <a:stretch/>
        </p:blipFill>
        <p:spPr bwMode="auto">
          <a:xfrm>
            <a:off x="0" y="2475914"/>
            <a:ext cx="12192000" cy="4382086"/>
          </a:xfrm>
          <a:prstGeom prst="rect">
            <a:avLst/>
          </a:prstGeom>
          <a:ln>
            <a:noFill/>
          </a:ln>
          <a:extLst>
            <a:ext uri="{53640926-AAD7-44D8-BBD7-CCE9431645EC}">
              <a14:shadowObscured xmlns:a14="http://schemas.microsoft.com/office/drawing/2010/main"/>
            </a:ext>
          </a:extLst>
        </p:spPr>
      </p:pic>
      <p:sp>
        <p:nvSpPr>
          <p:cNvPr id="3" name="Subtítulo 2"/>
          <p:cNvSpPr>
            <a:spLocks noGrp="1"/>
          </p:cNvSpPr>
          <p:nvPr>
            <p:ph type="subTitle" idx="1"/>
          </p:nvPr>
        </p:nvSpPr>
        <p:spPr>
          <a:xfrm>
            <a:off x="182881" y="337626"/>
            <a:ext cx="11746522" cy="4501660"/>
          </a:xfrm>
        </p:spPr>
        <p:txBody>
          <a:bodyPr>
            <a:normAutofit/>
          </a:bodyPr>
          <a:lstStyle/>
          <a:p>
            <a:r>
              <a:rPr lang="es-ES" sz="3200" b="1" dirty="0" smtClean="0"/>
              <a:t>¿CÓMO FUNCIONAN LAS SOLICITUDES DE CANCELACIÓN EN INDUXSOFT?</a:t>
            </a:r>
          </a:p>
          <a:p>
            <a:endParaRPr lang="es-ES" sz="1800" dirty="0"/>
          </a:p>
          <a:p>
            <a:endParaRPr lang="es-ES" sz="2800" b="1" dirty="0" smtClean="0"/>
          </a:p>
        </p:txBody>
      </p:sp>
      <p:graphicFrame>
        <p:nvGraphicFramePr>
          <p:cNvPr id="2" name="Diagrama 1"/>
          <p:cNvGraphicFramePr/>
          <p:nvPr>
            <p:extLst>
              <p:ext uri="{D42A27DB-BD31-4B8C-83A1-F6EECF244321}">
                <p14:modId xmlns:p14="http://schemas.microsoft.com/office/powerpoint/2010/main" val="1552774010"/>
              </p:ext>
            </p:extLst>
          </p:nvPr>
        </p:nvGraphicFramePr>
        <p:xfrm>
          <a:off x="182881" y="782970"/>
          <a:ext cx="11451101" cy="40563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Subtítulo 2"/>
          <p:cNvSpPr txBox="1">
            <a:spLocks/>
          </p:cNvSpPr>
          <p:nvPr/>
        </p:nvSpPr>
        <p:spPr>
          <a:xfrm>
            <a:off x="1451317" y="4262512"/>
            <a:ext cx="8914227" cy="576774"/>
          </a:xfrm>
          <a:prstGeom prst="rect">
            <a:avLst/>
          </a:prstGeom>
        </p:spPr>
        <p:txBody>
          <a:bodyPr vert="horz" lIns="91440" tIns="45720" rIns="91440" bIns="45720" rtlCol="0">
            <a:normAutofit fontScale="925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s-ES" dirty="0" smtClean="0"/>
              <a:t>El estado del comprobante se muestran en el botón de Solicitudes Enviadas.</a:t>
            </a:r>
            <a:endParaRPr lang="es-ES" dirty="0"/>
          </a:p>
        </p:txBody>
      </p:sp>
    </p:spTree>
    <p:extLst>
      <p:ext uri="{BB962C8B-B14F-4D97-AF65-F5344CB8AC3E}">
        <p14:creationId xmlns:p14="http://schemas.microsoft.com/office/powerpoint/2010/main" val="346739576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0 Imagen"/>
          <p:cNvPicPr/>
          <p:nvPr/>
        </p:nvPicPr>
        <p:blipFill rotWithShape="1">
          <a:blip r:embed="rId2" cstate="print">
            <a:extLst>
              <a:ext uri="{28A0092B-C50C-407E-A947-70E740481C1C}">
                <a14:useLocalDpi xmlns:a14="http://schemas.microsoft.com/office/drawing/2010/main" val="0"/>
              </a:ext>
            </a:extLst>
          </a:blip>
          <a:srcRect t="50679"/>
          <a:stretch/>
        </p:blipFill>
        <p:spPr bwMode="auto">
          <a:xfrm>
            <a:off x="0" y="2475914"/>
            <a:ext cx="12192000" cy="4382086"/>
          </a:xfrm>
          <a:prstGeom prst="rect">
            <a:avLst/>
          </a:prstGeom>
          <a:ln>
            <a:noFill/>
          </a:ln>
          <a:extLst>
            <a:ext uri="{53640926-AAD7-44D8-BBD7-CCE9431645EC}">
              <a14:shadowObscured xmlns:a14="http://schemas.microsoft.com/office/drawing/2010/main"/>
            </a:ext>
          </a:extLst>
        </p:spPr>
      </p:pic>
      <p:sp>
        <p:nvSpPr>
          <p:cNvPr id="2" name="Título 1"/>
          <p:cNvSpPr>
            <a:spLocks noGrp="1"/>
          </p:cNvSpPr>
          <p:nvPr>
            <p:ph type="ctrTitle"/>
          </p:nvPr>
        </p:nvSpPr>
        <p:spPr>
          <a:xfrm>
            <a:off x="1935553" y="281356"/>
            <a:ext cx="8320894" cy="534572"/>
          </a:xfrm>
        </p:spPr>
        <p:txBody>
          <a:bodyPr>
            <a:noAutofit/>
          </a:bodyPr>
          <a:lstStyle/>
          <a:p>
            <a:r>
              <a:rPr lang="es-ES" sz="3200" b="1" dirty="0" smtClean="0">
                <a:latin typeface="Arial" panose="020B0604020202020204" pitchFamily="34" charset="0"/>
                <a:cs typeface="Arial" panose="020B0604020202020204" pitchFamily="34" charset="0"/>
              </a:rPr>
              <a:t>BOTÓN: SOLICITUDES ENVIADAS</a:t>
            </a:r>
            <a:endParaRPr lang="en-US" dirty="0">
              <a:latin typeface="Arial" panose="020B0604020202020204" pitchFamily="34" charset="0"/>
              <a:cs typeface="Arial" panose="020B0604020202020204" pitchFamily="34" charset="0"/>
            </a:endParaRPr>
          </a:p>
        </p:txBody>
      </p:sp>
      <p:sp>
        <p:nvSpPr>
          <p:cNvPr id="4" name="Subtítulo 3"/>
          <p:cNvSpPr>
            <a:spLocks noGrp="1"/>
          </p:cNvSpPr>
          <p:nvPr>
            <p:ph type="subTitle" idx="1"/>
          </p:nvPr>
        </p:nvSpPr>
        <p:spPr>
          <a:xfrm>
            <a:off x="942535" y="815927"/>
            <a:ext cx="10073567" cy="4610651"/>
          </a:xfrm>
        </p:spPr>
        <p:txBody>
          <a:bodyPr>
            <a:normAutofit fontScale="92500" lnSpcReduction="10000"/>
          </a:bodyPr>
          <a:lstStyle/>
          <a:p>
            <a:endParaRPr lang="es-ES" dirty="0"/>
          </a:p>
          <a:p>
            <a:endParaRPr lang="es-ES" dirty="0" smtClean="0"/>
          </a:p>
          <a:p>
            <a:endParaRPr lang="es-ES" dirty="0"/>
          </a:p>
          <a:p>
            <a:endParaRPr lang="es-ES" dirty="0" smtClean="0"/>
          </a:p>
          <a:p>
            <a:endParaRPr lang="es-ES" dirty="0"/>
          </a:p>
          <a:p>
            <a:endParaRPr lang="es-ES" dirty="0" smtClean="0"/>
          </a:p>
          <a:p>
            <a:endParaRPr lang="es-ES" dirty="0"/>
          </a:p>
          <a:p>
            <a:endParaRPr lang="es-ES" dirty="0" smtClean="0"/>
          </a:p>
          <a:p>
            <a:endParaRPr lang="es-ES" dirty="0" smtClean="0"/>
          </a:p>
          <a:p>
            <a:r>
              <a:rPr lang="es-ES" dirty="0" smtClean="0"/>
              <a:t>Muestra los </a:t>
            </a:r>
            <a:r>
              <a:rPr lang="es-ES" dirty="0" smtClean="0"/>
              <a:t>estados de los comprobantes que se mandaron a cancelar</a:t>
            </a:r>
          </a:p>
          <a:p>
            <a:r>
              <a:rPr lang="es-ES" dirty="0"/>
              <a:t>y</a:t>
            </a:r>
            <a:r>
              <a:rPr lang="es-ES" dirty="0" smtClean="0"/>
              <a:t> el mensaje que respondió el </a:t>
            </a:r>
            <a:r>
              <a:rPr lang="es-ES" dirty="0" smtClean="0"/>
              <a:t>SAT. </a:t>
            </a:r>
            <a:endParaRPr lang="en-US" dirty="0"/>
          </a:p>
        </p:txBody>
      </p:sp>
      <p:pic>
        <p:nvPicPr>
          <p:cNvPr id="6" name="Imagen 5"/>
          <p:cNvPicPr>
            <a:picLocks noChangeAspect="1"/>
          </p:cNvPicPr>
          <p:nvPr/>
        </p:nvPicPr>
        <p:blipFill>
          <a:blip r:embed="rId3"/>
          <a:stretch>
            <a:fillRect/>
          </a:stretch>
        </p:blipFill>
        <p:spPr>
          <a:xfrm>
            <a:off x="1806620" y="1350501"/>
            <a:ext cx="8578759" cy="2968282"/>
          </a:xfrm>
          <a:prstGeom prst="rect">
            <a:avLst/>
          </a:prstGeom>
        </p:spPr>
      </p:pic>
      <p:sp>
        <p:nvSpPr>
          <p:cNvPr id="7" name="Rectángulo 6"/>
          <p:cNvSpPr/>
          <p:nvPr/>
        </p:nvSpPr>
        <p:spPr>
          <a:xfrm>
            <a:off x="4600135" y="2067952"/>
            <a:ext cx="872197" cy="209608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ángulo 9"/>
          <p:cNvSpPr/>
          <p:nvPr/>
        </p:nvSpPr>
        <p:spPr>
          <a:xfrm>
            <a:off x="6890824" y="2067950"/>
            <a:ext cx="1375023" cy="2096087"/>
          </a:xfrm>
          <a:prstGeom prst="rect">
            <a:avLst/>
          </a:prstGeom>
          <a:noFill/>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156574090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0 Imagen"/>
          <p:cNvPicPr/>
          <p:nvPr/>
        </p:nvPicPr>
        <p:blipFill rotWithShape="1">
          <a:blip r:embed="rId4" cstate="print">
            <a:extLst>
              <a:ext uri="{28A0092B-C50C-407E-A947-70E740481C1C}">
                <a14:useLocalDpi xmlns:a14="http://schemas.microsoft.com/office/drawing/2010/main" val="0"/>
              </a:ext>
            </a:extLst>
          </a:blip>
          <a:srcRect t="50679"/>
          <a:stretch/>
        </p:blipFill>
        <p:spPr bwMode="auto">
          <a:xfrm>
            <a:off x="0" y="2475914"/>
            <a:ext cx="12192000" cy="4382086"/>
          </a:xfrm>
          <a:prstGeom prst="rect">
            <a:avLst/>
          </a:prstGeom>
          <a:ln>
            <a:noFill/>
          </a:ln>
          <a:extLst>
            <a:ext uri="{53640926-AAD7-44D8-BBD7-CCE9431645EC}">
              <a14:shadowObscured xmlns:a14="http://schemas.microsoft.com/office/drawing/2010/main"/>
            </a:ext>
          </a:extLst>
        </p:spPr>
      </p:pic>
      <p:sp>
        <p:nvSpPr>
          <p:cNvPr id="3" name="Subtítulo 2"/>
          <p:cNvSpPr>
            <a:spLocks noGrp="1"/>
          </p:cNvSpPr>
          <p:nvPr>
            <p:ph type="subTitle" idx="1"/>
          </p:nvPr>
        </p:nvSpPr>
        <p:spPr>
          <a:xfrm>
            <a:off x="756304" y="225084"/>
            <a:ext cx="9797049" cy="4501660"/>
          </a:xfrm>
        </p:spPr>
        <p:txBody>
          <a:bodyPr>
            <a:normAutofit/>
          </a:bodyPr>
          <a:lstStyle/>
          <a:p>
            <a:pPr algn="just"/>
            <a:r>
              <a:rPr lang="es-ES" dirty="0" smtClean="0"/>
              <a:t>• El botón de detalles dice todo lo que ha sucedido en el proceso de la cancelación de un comprobante.</a:t>
            </a:r>
            <a:endParaRPr lang="es-ES" b="1" dirty="0" smtClean="0"/>
          </a:p>
        </p:txBody>
      </p:sp>
      <p:pic>
        <p:nvPicPr>
          <p:cNvPr id="2" name="Video_1540999299">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355267" y="1196411"/>
            <a:ext cx="8599124" cy="4068259"/>
          </a:xfrm>
          <a:prstGeom prst="rect">
            <a:avLst/>
          </a:prstGeom>
        </p:spPr>
      </p:pic>
    </p:spTree>
    <p:extLst>
      <p:ext uri="{BB962C8B-B14F-4D97-AF65-F5344CB8AC3E}">
        <p14:creationId xmlns:p14="http://schemas.microsoft.com/office/powerpoint/2010/main" val="5776293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0 Imagen"/>
          <p:cNvPicPr/>
          <p:nvPr/>
        </p:nvPicPr>
        <p:blipFill rotWithShape="1">
          <a:blip r:embed="rId4" cstate="print">
            <a:extLst>
              <a:ext uri="{28A0092B-C50C-407E-A947-70E740481C1C}">
                <a14:useLocalDpi xmlns:a14="http://schemas.microsoft.com/office/drawing/2010/main" val="0"/>
              </a:ext>
            </a:extLst>
          </a:blip>
          <a:srcRect t="50679"/>
          <a:stretch/>
        </p:blipFill>
        <p:spPr bwMode="auto">
          <a:xfrm>
            <a:off x="0" y="2475914"/>
            <a:ext cx="12192000" cy="4382086"/>
          </a:xfrm>
          <a:prstGeom prst="rect">
            <a:avLst/>
          </a:prstGeom>
          <a:ln>
            <a:noFill/>
          </a:ln>
          <a:extLst>
            <a:ext uri="{53640926-AAD7-44D8-BBD7-CCE9431645EC}">
              <a14:shadowObscured xmlns:a14="http://schemas.microsoft.com/office/drawing/2010/main"/>
            </a:ext>
          </a:extLst>
        </p:spPr>
      </p:pic>
      <p:sp>
        <p:nvSpPr>
          <p:cNvPr id="3" name="Subtítulo 2"/>
          <p:cNvSpPr>
            <a:spLocks noGrp="1"/>
          </p:cNvSpPr>
          <p:nvPr>
            <p:ph type="subTitle" idx="1"/>
          </p:nvPr>
        </p:nvSpPr>
        <p:spPr>
          <a:xfrm>
            <a:off x="1197475" y="900202"/>
            <a:ext cx="9797049" cy="4501660"/>
          </a:xfrm>
        </p:spPr>
        <p:txBody>
          <a:bodyPr>
            <a:normAutofit/>
          </a:bodyPr>
          <a:lstStyle/>
          <a:p>
            <a:pPr algn="just"/>
            <a:r>
              <a:rPr lang="es-ES" dirty="0" smtClean="0"/>
              <a:t>• El botón de Reenviar Solicitud sólo funciona cuando el estado del comprobante está con errores al cancelar.</a:t>
            </a:r>
            <a:endParaRPr lang="es-ES" b="1" dirty="0" smtClean="0"/>
          </a:p>
        </p:txBody>
      </p:sp>
      <p:pic>
        <p:nvPicPr>
          <p:cNvPr id="4" name="Video_1540999647">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078163" y="2484438"/>
            <a:ext cx="6035675" cy="1889125"/>
          </a:xfrm>
          <a:prstGeom prst="rect">
            <a:avLst/>
          </a:prstGeom>
        </p:spPr>
      </p:pic>
    </p:spTree>
    <p:extLst>
      <p:ext uri="{BB962C8B-B14F-4D97-AF65-F5344CB8AC3E}">
        <p14:creationId xmlns:p14="http://schemas.microsoft.com/office/powerpoint/2010/main" val="43947047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0 Imagen"/>
          <p:cNvPicPr/>
          <p:nvPr/>
        </p:nvPicPr>
        <p:blipFill rotWithShape="1">
          <a:blip r:embed="rId2" cstate="print">
            <a:extLst>
              <a:ext uri="{28A0092B-C50C-407E-A947-70E740481C1C}">
                <a14:useLocalDpi xmlns:a14="http://schemas.microsoft.com/office/drawing/2010/main" val="0"/>
              </a:ext>
            </a:extLst>
          </a:blip>
          <a:srcRect t="50679"/>
          <a:stretch/>
        </p:blipFill>
        <p:spPr bwMode="auto">
          <a:xfrm>
            <a:off x="0" y="2475914"/>
            <a:ext cx="12192000" cy="4382086"/>
          </a:xfrm>
          <a:prstGeom prst="rect">
            <a:avLst/>
          </a:prstGeom>
          <a:ln>
            <a:noFill/>
          </a:ln>
          <a:extLst>
            <a:ext uri="{53640926-AAD7-44D8-BBD7-CCE9431645EC}">
              <a14:shadowObscured xmlns:a14="http://schemas.microsoft.com/office/drawing/2010/main"/>
            </a:ext>
          </a:extLst>
        </p:spPr>
      </p:pic>
      <p:sp>
        <p:nvSpPr>
          <p:cNvPr id="2" name="Título 1"/>
          <p:cNvSpPr>
            <a:spLocks noGrp="1"/>
          </p:cNvSpPr>
          <p:nvPr>
            <p:ph type="ctrTitle"/>
          </p:nvPr>
        </p:nvSpPr>
        <p:spPr>
          <a:xfrm>
            <a:off x="1935553" y="281356"/>
            <a:ext cx="8320894" cy="534572"/>
          </a:xfrm>
        </p:spPr>
        <p:txBody>
          <a:bodyPr>
            <a:noAutofit/>
          </a:bodyPr>
          <a:lstStyle/>
          <a:p>
            <a:r>
              <a:rPr lang="es-ES" sz="3200" b="1" dirty="0" smtClean="0">
                <a:latin typeface="Arial" panose="020B0604020202020204" pitchFamily="34" charset="0"/>
                <a:cs typeface="Arial" panose="020B0604020202020204" pitchFamily="34" charset="0"/>
              </a:rPr>
              <a:t>BOTÓN: CERTIFICADOS</a:t>
            </a:r>
            <a:endParaRPr lang="en-US" dirty="0">
              <a:latin typeface="Arial" panose="020B0604020202020204" pitchFamily="34" charset="0"/>
              <a:cs typeface="Arial" panose="020B0604020202020204" pitchFamily="34" charset="0"/>
            </a:endParaRPr>
          </a:p>
        </p:txBody>
      </p:sp>
      <p:sp>
        <p:nvSpPr>
          <p:cNvPr id="4" name="Subtítulo 3"/>
          <p:cNvSpPr>
            <a:spLocks noGrp="1"/>
          </p:cNvSpPr>
          <p:nvPr>
            <p:ph type="subTitle" idx="1"/>
          </p:nvPr>
        </p:nvSpPr>
        <p:spPr>
          <a:xfrm>
            <a:off x="942536" y="815928"/>
            <a:ext cx="6283764" cy="4441872"/>
          </a:xfrm>
        </p:spPr>
        <p:txBody>
          <a:bodyPr>
            <a:normAutofit/>
          </a:bodyPr>
          <a:lstStyle/>
          <a:p>
            <a:endParaRPr lang="es-ES" dirty="0" smtClean="0"/>
          </a:p>
          <a:p>
            <a:endParaRPr lang="es-ES" dirty="0" smtClean="0"/>
          </a:p>
          <a:p>
            <a:endParaRPr lang="es-ES" dirty="0"/>
          </a:p>
          <a:p>
            <a:endParaRPr lang="es-ES" dirty="0" smtClean="0"/>
          </a:p>
          <a:p>
            <a:endParaRPr lang="es-ES" dirty="0"/>
          </a:p>
          <a:p>
            <a:r>
              <a:rPr lang="es-ES" dirty="0" smtClean="0"/>
              <a:t>Éste apartado sirve para administrar, verificar, agregar y quitar certificados de una manera más ágil.</a:t>
            </a:r>
          </a:p>
          <a:p>
            <a:r>
              <a:rPr lang="es-ES" dirty="0" smtClean="0"/>
              <a:t>Al presionar el botón de Detalles éste abrirá el certificado para que pueda ver si es el correcto.</a:t>
            </a:r>
            <a:endParaRPr lang="en-US" dirty="0"/>
          </a:p>
        </p:txBody>
      </p:sp>
      <p:pic>
        <p:nvPicPr>
          <p:cNvPr id="8" name="Imagen 7"/>
          <p:cNvPicPr>
            <a:picLocks noChangeAspect="1"/>
          </p:cNvPicPr>
          <p:nvPr/>
        </p:nvPicPr>
        <p:blipFill>
          <a:blip r:embed="rId3"/>
          <a:stretch>
            <a:fillRect/>
          </a:stretch>
        </p:blipFill>
        <p:spPr>
          <a:xfrm>
            <a:off x="942536" y="1478405"/>
            <a:ext cx="9851670" cy="1200709"/>
          </a:xfrm>
          <a:prstGeom prst="rect">
            <a:avLst/>
          </a:prstGeom>
        </p:spPr>
      </p:pic>
      <p:pic>
        <p:nvPicPr>
          <p:cNvPr id="9" name="Imagen 8"/>
          <p:cNvPicPr>
            <a:picLocks noChangeAspect="1"/>
          </p:cNvPicPr>
          <p:nvPr/>
        </p:nvPicPr>
        <p:blipFill>
          <a:blip r:embed="rId4"/>
          <a:stretch>
            <a:fillRect/>
          </a:stretch>
        </p:blipFill>
        <p:spPr>
          <a:xfrm>
            <a:off x="7337247" y="2679114"/>
            <a:ext cx="3111549" cy="2608957"/>
          </a:xfrm>
          <a:prstGeom prst="rect">
            <a:avLst/>
          </a:prstGeom>
        </p:spPr>
      </p:pic>
      <p:cxnSp>
        <p:nvCxnSpPr>
          <p:cNvPr id="12" name="Conector recto de flecha 11"/>
          <p:cNvCxnSpPr/>
          <p:nvPr/>
        </p:nvCxnSpPr>
        <p:spPr>
          <a:xfrm flipV="1">
            <a:off x="7073900" y="4178300"/>
            <a:ext cx="1054100" cy="4445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06092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0 Imagen"/>
          <p:cNvPicPr/>
          <p:nvPr/>
        </p:nvPicPr>
        <p:blipFill rotWithShape="1">
          <a:blip r:embed="rId2" cstate="print">
            <a:extLst>
              <a:ext uri="{28A0092B-C50C-407E-A947-70E740481C1C}">
                <a14:useLocalDpi xmlns:a14="http://schemas.microsoft.com/office/drawing/2010/main" val="0"/>
              </a:ext>
            </a:extLst>
          </a:blip>
          <a:srcRect t="50679"/>
          <a:stretch/>
        </p:blipFill>
        <p:spPr bwMode="auto">
          <a:xfrm>
            <a:off x="0" y="2475914"/>
            <a:ext cx="12192000" cy="4382086"/>
          </a:xfrm>
          <a:prstGeom prst="rect">
            <a:avLst/>
          </a:prstGeom>
          <a:ln>
            <a:noFill/>
          </a:ln>
          <a:extLst>
            <a:ext uri="{53640926-AAD7-44D8-BBD7-CCE9431645EC}">
              <a14:shadowObscured xmlns:a14="http://schemas.microsoft.com/office/drawing/2010/main"/>
            </a:ext>
          </a:extLst>
        </p:spPr>
      </p:pic>
      <p:sp>
        <p:nvSpPr>
          <p:cNvPr id="2" name="Título 1"/>
          <p:cNvSpPr>
            <a:spLocks noGrp="1"/>
          </p:cNvSpPr>
          <p:nvPr>
            <p:ph type="ctrTitle"/>
          </p:nvPr>
        </p:nvSpPr>
        <p:spPr>
          <a:xfrm>
            <a:off x="1935553" y="281356"/>
            <a:ext cx="8320894" cy="534572"/>
          </a:xfrm>
        </p:spPr>
        <p:txBody>
          <a:bodyPr>
            <a:noAutofit/>
          </a:bodyPr>
          <a:lstStyle/>
          <a:p>
            <a:r>
              <a:rPr lang="es-ES" sz="3200" b="1" dirty="0" smtClean="0">
                <a:latin typeface="Arial" panose="020B0604020202020204" pitchFamily="34" charset="0"/>
                <a:cs typeface="Arial" panose="020B0604020202020204" pitchFamily="34" charset="0"/>
              </a:rPr>
              <a:t>BOTÓN: CUENTA DE TIMBRADO</a:t>
            </a:r>
            <a:endParaRPr lang="en-US" dirty="0">
              <a:latin typeface="Arial" panose="020B0604020202020204" pitchFamily="34" charset="0"/>
              <a:cs typeface="Arial" panose="020B0604020202020204" pitchFamily="34" charset="0"/>
            </a:endParaRPr>
          </a:p>
        </p:txBody>
      </p:sp>
      <p:sp>
        <p:nvSpPr>
          <p:cNvPr id="4" name="Subtítulo 3"/>
          <p:cNvSpPr>
            <a:spLocks noGrp="1"/>
          </p:cNvSpPr>
          <p:nvPr>
            <p:ph type="subTitle" idx="1"/>
          </p:nvPr>
        </p:nvSpPr>
        <p:spPr>
          <a:xfrm>
            <a:off x="942536" y="815928"/>
            <a:ext cx="9687364" cy="4441872"/>
          </a:xfrm>
        </p:spPr>
        <p:txBody>
          <a:bodyPr>
            <a:normAutofit/>
          </a:bodyPr>
          <a:lstStyle/>
          <a:p>
            <a:endParaRPr lang="es-ES" dirty="0" smtClean="0"/>
          </a:p>
          <a:p>
            <a:endParaRPr lang="es-ES" dirty="0"/>
          </a:p>
          <a:p>
            <a:endParaRPr lang="es-ES" dirty="0" smtClean="0"/>
          </a:p>
          <a:p>
            <a:endParaRPr lang="es-ES" dirty="0"/>
          </a:p>
          <a:p>
            <a:r>
              <a:rPr lang="es-ES" dirty="0" smtClean="0"/>
              <a:t>Éste apartado sirve para agregar la cuenta de timbrado que tiene el cliente para poder hacer las cancelaciones correspondientes así como también tener un respaldo en su propio equipo en la ruta:</a:t>
            </a:r>
          </a:p>
          <a:p>
            <a:r>
              <a:rPr lang="es-ES" dirty="0" smtClean="0"/>
              <a:t>PROGRAMDATA/INDUXSOFT/MACHINE/CONFIGS/_DEFAULT.CTI</a:t>
            </a:r>
            <a:endParaRPr lang="en-US" dirty="0"/>
          </a:p>
        </p:txBody>
      </p:sp>
      <p:pic>
        <p:nvPicPr>
          <p:cNvPr id="6" name="Imagen 5"/>
          <p:cNvPicPr>
            <a:picLocks noChangeAspect="1"/>
          </p:cNvPicPr>
          <p:nvPr/>
        </p:nvPicPr>
        <p:blipFill>
          <a:blip r:embed="rId3"/>
          <a:stretch>
            <a:fillRect/>
          </a:stretch>
        </p:blipFill>
        <p:spPr>
          <a:xfrm>
            <a:off x="3900487" y="1177925"/>
            <a:ext cx="4391025" cy="1400175"/>
          </a:xfrm>
          <a:prstGeom prst="rect">
            <a:avLst/>
          </a:prstGeom>
        </p:spPr>
      </p:pic>
      <p:pic>
        <p:nvPicPr>
          <p:cNvPr id="7" name="Imagen 6"/>
          <p:cNvPicPr>
            <a:picLocks noChangeAspect="1"/>
          </p:cNvPicPr>
          <p:nvPr/>
        </p:nvPicPr>
        <p:blipFill>
          <a:blip r:embed="rId4"/>
          <a:stretch>
            <a:fillRect/>
          </a:stretch>
        </p:blipFill>
        <p:spPr>
          <a:xfrm>
            <a:off x="3267074" y="4171657"/>
            <a:ext cx="5657850" cy="990600"/>
          </a:xfrm>
          <a:prstGeom prst="rect">
            <a:avLst/>
          </a:prstGeom>
        </p:spPr>
      </p:pic>
    </p:spTree>
    <p:extLst>
      <p:ext uri="{BB962C8B-B14F-4D97-AF65-F5344CB8AC3E}">
        <p14:creationId xmlns:p14="http://schemas.microsoft.com/office/powerpoint/2010/main" val="236686661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0 Imagen"/>
          <p:cNvPicPr/>
          <p:nvPr/>
        </p:nvPicPr>
        <p:blipFill rotWithShape="1">
          <a:blip r:embed="rId2" cstate="print">
            <a:extLst>
              <a:ext uri="{28A0092B-C50C-407E-A947-70E740481C1C}">
                <a14:useLocalDpi xmlns:a14="http://schemas.microsoft.com/office/drawing/2010/main" val="0"/>
              </a:ext>
            </a:extLst>
          </a:blip>
          <a:srcRect t="50679"/>
          <a:stretch/>
        </p:blipFill>
        <p:spPr bwMode="auto">
          <a:xfrm>
            <a:off x="0" y="2475914"/>
            <a:ext cx="12192000" cy="4382086"/>
          </a:xfrm>
          <a:prstGeom prst="rect">
            <a:avLst/>
          </a:prstGeom>
          <a:ln>
            <a:noFill/>
          </a:ln>
          <a:extLst>
            <a:ext uri="{53640926-AAD7-44D8-BBD7-CCE9431645EC}">
              <a14:shadowObscured xmlns:a14="http://schemas.microsoft.com/office/drawing/2010/main"/>
            </a:ext>
          </a:extLst>
        </p:spPr>
      </p:pic>
      <p:sp>
        <p:nvSpPr>
          <p:cNvPr id="2" name="Título 1"/>
          <p:cNvSpPr>
            <a:spLocks noGrp="1"/>
          </p:cNvSpPr>
          <p:nvPr>
            <p:ph type="ctrTitle"/>
          </p:nvPr>
        </p:nvSpPr>
        <p:spPr>
          <a:xfrm>
            <a:off x="1935553" y="281356"/>
            <a:ext cx="8320894" cy="534572"/>
          </a:xfrm>
        </p:spPr>
        <p:txBody>
          <a:bodyPr>
            <a:noAutofit/>
          </a:bodyPr>
          <a:lstStyle/>
          <a:p>
            <a:r>
              <a:rPr lang="es-ES" sz="3200" b="1" dirty="0" smtClean="0">
                <a:latin typeface="Arial" panose="020B0604020202020204" pitchFamily="34" charset="0"/>
                <a:cs typeface="Arial" panose="020B0604020202020204" pitchFamily="34" charset="0"/>
              </a:rPr>
              <a:t>BOTÓN: CIEC</a:t>
            </a:r>
            <a:endParaRPr lang="en-US" dirty="0">
              <a:latin typeface="Arial" panose="020B0604020202020204" pitchFamily="34" charset="0"/>
              <a:cs typeface="Arial" panose="020B0604020202020204" pitchFamily="34" charset="0"/>
            </a:endParaRPr>
          </a:p>
        </p:txBody>
      </p:sp>
      <p:sp>
        <p:nvSpPr>
          <p:cNvPr id="4" name="Subtítulo 3"/>
          <p:cNvSpPr>
            <a:spLocks noGrp="1"/>
          </p:cNvSpPr>
          <p:nvPr>
            <p:ph type="subTitle" idx="1"/>
          </p:nvPr>
        </p:nvSpPr>
        <p:spPr>
          <a:xfrm>
            <a:off x="942536" y="815928"/>
            <a:ext cx="9687364" cy="4441872"/>
          </a:xfrm>
        </p:spPr>
        <p:txBody>
          <a:bodyPr>
            <a:normAutofit/>
          </a:bodyPr>
          <a:lstStyle/>
          <a:p>
            <a:r>
              <a:rPr lang="es-ES" dirty="0" smtClean="0"/>
              <a:t>Presionando el botón aparecerá </a:t>
            </a:r>
            <a:r>
              <a:rPr lang="es-ES" dirty="0" smtClean="0"/>
              <a:t>la siguiente</a:t>
            </a:r>
            <a:r>
              <a:rPr lang="es-ES" dirty="0" smtClean="0"/>
              <a:t> </a:t>
            </a:r>
            <a:r>
              <a:rPr lang="es-ES" dirty="0" smtClean="0"/>
              <a:t>ventana </a:t>
            </a:r>
            <a:r>
              <a:rPr lang="es-ES" dirty="0" smtClean="0"/>
              <a:t>emergente:</a:t>
            </a:r>
            <a:endParaRPr lang="es-ES" dirty="0" smtClean="0"/>
          </a:p>
          <a:p>
            <a:endParaRPr lang="es-ES" dirty="0"/>
          </a:p>
          <a:p>
            <a:endParaRPr lang="es-ES" dirty="0" smtClean="0"/>
          </a:p>
          <a:p>
            <a:endParaRPr lang="es-ES" dirty="0"/>
          </a:p>
          <a:p>
            <a:r>
              <a:rPr lang="es-ES" dirty="0" smtClean="0"/>
              <a:t>Esto con el fin de ingresar una CIEC y </a:t>
            </a:r>
            <a:r>
              <a:rPr lang="es-ES" dirty="0" smtClean="0"/>
              <a:t>su </a:t>
            </a:r>
            <a:r>
              <a:rPr lang="es-ES" dirty="0" smtClean="0"/>
              <a:t>contador pueda hacer la validación ante el SAT.</a:t>
            </a:r>
            <a:endParaRPr lang="en-US" dirty="0"/>
          </a:p>
        </p:txBody>
      </p:sp>
      <p:pic>
        <p:nvPicPr>
          <p:cNvPr id="3" name="Imagen 2"/>
          <p:cNvPicPr>
            <a:picLocks noChangeAspect="1"/>
          </p:cNvPicPr>
          <p:nvPr/>
        </p:nvPicPr>
        <p:blipFill>
          <a:blip r:embed="rId3"/>
          <a:stretch>
            <a:fillRect/>
          </a:stretch>
        </p:blipFill>
        <p:spPr>
          <a:xfrm>
            <a:off x="4303493" y="1209675"/>
            <a:ext cx="2973607" cy="1462160"/>
          </a:xfrm>
          <a:prstGeom prst="rect">
            <a:avLst/>
          </a:prstGeom>
        </p:spPr>
      </p:pic>
      <p:pic>
        <p:nvPicPr>
          <p:cNvPr id="8" name="Imagen 7"/>
          <p:cNvPicPr>
            <a:picLocks noChangeAspect="1"/>
          </p:cNvPicPr>
          <p:nvPr/>
        </p:nvPicPr>
        <p:blipFill>
          <a:blip r:embed="rId4"/>
          <a:stretch>
            <a:fillRect/>
          </a:stretch>
        </p:blipFill>
        <p:spPr>
          <a:xfrm>
            <a:off x="3812451" y="3436107"/>
            <a:ext cx="4067175" cy="2076450"/>
          </a:xfrm>
          <a:prstGeom prst="rect">
            <a:avLst/>
          </a:prstGeom>
        </p:spPr>
      </p:pic>
      <p:cxnSp>
        <p:nvCxnSpPr>
          <p:cNvPr id="10" name="Conector recto de flecha 9"/>
          <p:cNvCxnSpPr/>
          <p:nvPr/>
        </p:nvCxnSpPr>
        <p:spPr>
          <a:xfrm>
            <a:off x="6591300" y="3293596"/>
            <a:ext cx="152400" cy="5994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462201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0 Imagen"/>
          <p:cNvPicPr/>
          <p:nvPr/>
        </p:nvPicPr>
        <p:blipFill rotWithShape="1">
          <a:blip r:embed="rId2" cstate="print">
            <a:extLst>
              <a:ext uri="{28A0092B-C50C-407E-A947-70E740481C1C}">
                <a14:useLocalDpi xmlns:a14="http://schemas.microsoft.com/office/drawing/2010/main" val="0"/>
              </a:ext>
            </a:extLst>
          </a:blip>
          <a:srcRect t="50679"/>
          <a:stretch/>
        </p:blipFill>
        <p:spPr bwMode="auto">
          <a:xfrm>
            <a:off x="0" y="2475914"/>
            <a:ext cx="12192000" cy="4382086"/>
          </a:xfrm>
          <a:prstGeom prst="rect">
            <a:avLst/>
          </a:prstGeom>
          <a:ln>
            <a:noFill/>
          </a:ln>
          <a:extLst>
            <a:ext uri="{53640926-AAD7-44D8-BBD7-CCE9431645EC}">
              <a14:shadowObscured xmlns:a14="http://schemas.microsoft.com/office/drawing/2010/main"/>
            </a:ext>
          </a:extLst>
        </p:spPr>
      </p:pic>
      <p:sp>
        <p:nvSpPr>
          <p:cNvPr id="2" name="Título 1"/>
          <p:cNvSpPr>
            <a:spLocks noGrp="1"/>
          </p:cNvSpPr>
          <p:nvPr>
            <p:ph type="ctrTitle"/>
          </p:nvPr>
        </p:nvSpPr>
        <p:spPr>
          <a:xfrm>
            <a:off x="1935553" y="281356"/>
            <a:ext cx="8320894" cy="534572"/>
          </a:xfrm>
        </p:spPr>
        <p:txBody>
          <a:bodyPr>
            <a:noAutofit/>
          </a:bodyPr>
          <a:lstStyle/>
          <a:p>
            <a:r>
              <a:rPr lang="es-ES" sz="3200" b="1" dirty="0" smtClean="0">
                <a:latin typeface="Arial" panose="020B0604020202020204" pitchFamily="34" charset="0"/>
                <a:cs typeface="Arial" panose="020B0604020202020204" pitchFamily="34" charset="0"/>
              </a:rPr>
              <a:t>¡Gracias!</a:t>
            </a:r>
            <a:endParaRPr lang="en-US" dirty="0">
              <a:latin typeface="Arial" panose="020B0604020202020204" pitchFamily="34" charset="0"/>
              <a:cs typeface="Arial" panose="020B0604020202020204" pitchFamily="34" charset="0"/>
            </a:endParaRPr>
          </a:p>
        </p:txBody>
      </p:sp>
      <p:sp>
        <p:nvSpPr>
          <p:cNvPr id="4" name="Subtítulo 3"/>
          <p:cNvSpPr>
            <a:spLocks noGrp="1"/>
          </p:cNvSpPr>
          <p:nvPr>
            <p:ph type="subTitle" idx="1"/>
          </p:nvPr>
        </p:nvSpPr>
        <p:spPr>
          <a:xfrm>
            <a:off x="1252318" y="1222328"/>
            <a:ext cx="9687364" cy="4441872"/>
          </a:xfrm>
        </p:spPr>
        <p:txBody>
          <a:bodyPr>
            <a:normAutofit/>
          </a:bodyPr>
          <a:lstStyle/>
          <a:p>
            <a:r>
              <a:rPr lang="es-ES" dirty="0" smtClean="0"/>
              <a:t>* * * * * * * * </a:t>
            </a:r>
            <a:endParaRPr lang="en-US" dirty="0"/>
          </a:p>
        </p:txBody>
      </p:sp>
    </p:spTree>
    <p:extLst>
      <p:ext uri="{BB962C8B-B14F-4D97-AF65-F5344CB8AC3E}">
        <p14:creationId xmlns:p14="http://schemas.microsoft.com/office/powerpoint/2010/main" val="2764859131"/>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191</TotalTime>
  <Words>1074</Words>
  <Application>Microsoft Office PowerPoint</Application>
  <PresentationFormat>Panorámica</PresentationFormat>
  <Paragraphs>94</Paragraphs>
  <Slides>23</Slides>
  <Notes>0</Notes>
  <HiddenSlides>0</HiddenSlides>
  <MMClips>6</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23</vt:i4>
      </vt:variant>
    </vt:vector>
  </HeadingPairs>
  <TitlesOfParts>
    <vt:vector size="27" baseType="lpstr">
      <vt:lpstr>Arial</vt:lpstr>
      <vt:lpstr>Calibri</vt:lpstr>
      <vt:lpstr>Calibri Light</vt:lpstr>
      <vt:lpstr>Tema de Office</vt:lpstr>
      <vt:lpstr>NUEVO SISTEMA DE CANCELACIONES DEL SAT IMPLEMENTADO EN EL MÓDULO DE GESTIÓN FISCAL - V10</vt:lpstr>
      <vt:lpstr>RESUMEN</vt:lpstr>
      <vt:lpstr>INTRODUCCIÓN</vt:lpstr>
      <vt:lpstr>ESQUEMA DE CANCELACIONES</vt:lpstr>
      <vt:lpstr>TIPOS DE CANCELACIÓN</vt:lpstr>
      <vt:lpstr>CANCELACIÓN DIRECTA</vt:lpstr>
      <vt:lpstr>CANCELACIÓN CON ACEPTACIÓN</vt:lpstr>
      <vt:lpstr>CANCELACIÓN POR PLAZO VENCIDO</vt:lpstr>
      <vt:lpstr>CANCELACIÓN DE UUID RELACIONADO</vt:lpstr>
      <vt:lpstr>V10 – MÓDULO DE GESTIÓN FISCAL</vt:lpstr>
      <vt:lpstr>BOTÓN: CANCELACIÓN MASIVA</vt:lpstr>
      <vt:lpstr>Presentación de PowerPoint</vt:lpstr>
      <vt:lpstr>Presentación de PowerPoint</vt:lpstr>
      <vt:lpstr>Presentación de PowerPoint</vt:lpstr>
      <vt:lpstr>Presentación de PowerPoint</vt:lpstr>
      <vt:lpstr>Presentación de PowerPoint</vt:lpstr>
      <vt:lpstr>BOTÓN: SOLICITUDES ENVIADAS</vt:lpstr>
      <vt:lpstr>Presentación de PowerPoint</vt:lpstr>
      <vt:lpstr>Presentación de PowerPoint</vt:lpstr>
      <vt:lpstr>BOTÓN: CERTIFICADOS</vt:lpstr>
      <vt:lpstr>BOTÓN: CUENTA DE TIMBRADO</vt:lpstr>
      <vt:lpstr>BOTÓN: CIEC</vt:lpstr>
      <vt:lpstr>¡Gracias!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NUEVO SISTEMA DE CANCELACIONES DEL SAT IMPLEMENTADO EN EL MÓDULO DE GESTIÓN FISCAL - V10</dc:title>
  <dc:creator>Induxsoft - Romeo</dc:creator>
  <cp:lastModifiedBy>CECITA</cp:lastModifiedBy>
  <cp:revision>18</cp:revision>
  <dcterms:created xsi:type="dcterms:W3CDTF">2018-10-31T19:17:06Z</dcterms:created>
  <dcterms:modified xsi:type="dcterms:W3CDTF">2018-11-01T01:20:49Z</dcterms:modified>
</cp:coreProperties>
</file>